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60" r:id="rId4"/>
    <p:sldId id="268" r:id="rId5"/>
    <p:sldId id="261" r:id="rId6"/>
    <p:sldId id="274" r:id="rId7"/>
    <p:sldId id="272" r:id="rId8"/>
    <p:sldId id="275" r:id="rId9"/>
    <p:sldId id="277" r:id="rId10"/>
    <p:sldId id="276" r:id="rId11"/>
    <p:sldId id="273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62" r:id="rId20"/>
    <p:sldId id="271" r:id="rId21"/>
    <p:sldId id="286" r:id="rId22"/>
    <p:sldId id="270" r:id="rId23"/>
    <p:sldId id="285" r:id="rId24"/>
  </p:sldIdLst>
  <p:sldSz cx="9144000" cy="6858000" type="screen4x3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User" initials="A" lastIdx="0" clrIdx="0">
    <p:extLst>
      <p:ext uri="{19B8F6BF-5375-455C-9EA6-DF929625EA0E}">
        <p15:presenceInfo xmlns:p15="http://schemas.microsoft.com/office/powerpoint/2012/main" userId="Acer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9785" autoAdjust="0"/>
  </p:normalViewPr>
  <p:slideViewPr>
    <p:cSldViewPr snapToGrid="0">
      <p:cViewPr varScale="1">
        <p:scale>
          <a:sx n="51" d="100"/>
          <a:sy n="51" d="100"/>
        </p:scale>
        <p:origin x="23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35ACF-9FB9-45D6-A2E3-F3E8EE0249A7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83565-E0CB-4956-8B56-9E55128FF4E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1655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006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7850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881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538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381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911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7920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>
                <a:solidFill>
                  <a:prstClr val="black"/>
                </a:solidFill>
              </a:rPr>
              <a:pPr/>
              <a:t>18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5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7674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22509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9893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539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9427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1891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177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750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37893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311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83565-E0CB-4956-8B56-9E55128FF4ED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06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08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8326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464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4332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856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70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8087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219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99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16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924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43AA8-0308-489F-ABF3-AF43468E41AB}" type="datetimeFigureOut">
              <a:rPr lang="bg-BG" smtClean="0"/>
              <a:t>25.6.2021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A3507-A641-46EF-A9C7-1ABEA7586C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70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47432" y="3789040"/>
            <a:ext cx="6400800" cy="82452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CB006.2.2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„КУЛТУРЕН МОСТ ПРЕЗ ВЕКОВЕТЕ“</a:t>
            </a:r>
            <a:endParaRPr lang="bg-BG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179513" y="6195558"/>
            <a:ext cx="87366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Тази презентация е направена с подкрепата на Европейския съюз, чрез Интеррег-ИПП Програма за трансгранично сътрудничество България-Бивша Югославска Република Македония, CCI </a:t>
            </a:r>
            <a:r>
              <a:rPr lang="bg-BG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bg-BG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2014TC16I5CB006. Съдържанието на презентацията е отговорност единствено на НЧ „Георги Тодоров-1885“ и по никакъв начин не трябва да се възприема като израз на становището на Европейския съюз или на Управляващия орган на Програмата</a:t>
            </a:r>
            <a:r>
              <a:rPr lang="bg-BG" sz="900" i="1" dirty="0">
                <a:solidFill>
                  <a:prstClr val="black"/>
                </a:solidFill>
                <a:latin typeface="Corbel"/>
              </a:rPr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0" y="5423255"/>
            <a:ext cx="8592911" cy="4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1347432" y="1406680"/>
            <a:ext cx="6400800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ОБУЧЕНИЕ ПО УПРАВЛЕНИЕ НА КУЛТУРНОТО НАСЛЕДСТВО</a:t>
            </a:r>
            <a:endParaRPr lang="bg-BG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Белица, </a:t>
            </a:r>
            <a:r>
              <a:rPr lang="bg-B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юни </a:t>
            </a:r>
            <a:r>
              <a:rPr lang="bg-B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-1юли 2021 г.</a:t>
            </a:r>
          </a:p>
        </p:txBody>
      </p:sp>
    </p:spTree>
    <p:extLst>
      <p:ext uri="{BB962C8B-B14F-4D97-AF65-F5344CB8AC3E}">
        <p14:creationId xmlns:p14="http://schemas.microsoft.com/office/powerpoint/2010/main" val="269858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447474" y="783481"/>
            <a:ext cx="7228531" cy="826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Туристически градове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5211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674933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Бизнес и конферентните центрове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07" y="1965961"/>
            <a:ext cx="74629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5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674933"/>
            <a:ext cx="7228531" cy="142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Провинциални области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440" y="2877502"/>
            <a:ext cx="4098607" cy="272743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6"/>
          <a:srcRect b="9610"/>
          <a:stretch/>
        </p:blipFill>
        <p:spPr>
          <a:xfrm>
            <a:off x="589331" y="1854200"/>
            <a:ext cx="3875058" cy="500380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308600" y="6096000"/>
            <a:ext cx="2765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>
                <a:solidFill>
                  <a:srgbClr val="002060"/>
                </a:solidFill>
              </a:rPr>
              <a:t>Прованс, Франция</a:t>
            </a:r>
          </a:p>
        </p:txBody>
      </p:sp>
    </p:spTree>
    <p:extLst>
      <p:ext uri="{BB962C8B-B14F-4D97-AF65-F5344CB8AC3E}">
        <p14:creationId xmlns:p14="http://schemas.microsoft.com/office/powerpoint/2010/main" val="191412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140071" y="1022374"/>
            <a:ext cx="7228531" cy="74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Провинциални области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71" y="2331813"/>
            <a:ext cx="4768201" cy="268608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91" y="1048666"/>
            <a:ext cx="3281805" cy="225245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291" y="3674856"/>
            <a:ext cx="4053341" cy="287922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762000" y="5765800"/>
            <a:ext cx="317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>
                <a:solidFill>
                  <a:srgbClr val="002060"/>
                </a:solidFill>
              </a:rPr>
              <a:t>Тоскана, Италия</a:t>
            </a:r>
          </a:p>
        </p:txBody>
      </p:sp>
    </p:spTree>
    <p:extLst>
      <p:ext uri="{BB962C8B-B14F-4D97-AF65-F5344CB8AC3E}">
        <p14:creationId xmlns:p14="http://schemas.microsoft.com/office/powerpoint/2010/main" val="260264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447474" y="674933"/>
            <a:ext cx="8366326" cy="142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Културно-историческо наследство</a:t>
            </a: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55" y="1933221"/>
            <a:ext cx="8755163" cy="49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1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447474" y="674933"/>
            <a:ext cx="8366326" cy="142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Културно-историческо наследство</a:t>
            </a: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5"/>
          <a:srcRect l="1325" t="464" r="-1325" b="12188"/>
          <a:stretch/>
        </p:blipFill>
        <p:spPr>
          <a:xfrm>
            <a:off x="646012" y="2075006"/>
            <a:ext cx="7664450" cy="47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447474" y="674933"/>
            <a:ext cx="8366326" cy="142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Курортни селища </a:t>
            </a: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61" y="3017520"/>
            <a:ext cx="4936696" cy="329619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175" y="2189389"/>
            <a:ext cx="30956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447474" y="674933"/>
            <a:ext cx="8366326" cy="142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Регионални и местни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Статични и динамични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3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239486" y="1046462"/>
            <a:ext cx="8476497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Какво представлява дестинацията?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Местна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дестинация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физическо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пространство, в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което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посетителят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прекарва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най-малко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една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нощувка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Тя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включва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продукти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помощни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услуги и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атракции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както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туристическите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рамките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еднодневно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пътуване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Дестинацията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физически и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административни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граници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които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 определят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компетенциите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управление за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конкуренто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способност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маркетинга й на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пазара.они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различни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/ или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предизвикани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от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човека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характеристики,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които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привличат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местните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посетители или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реализиране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разнообразие от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дейности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UNWTO, </a:t>
            </a:r>
            <a:r>
              <a:rPr lang="bg-BG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2002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8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447474" y="1034848"/>
            <a:ext cx="762663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собственици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вили,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пешеходци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ловци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туристът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всичко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 места  и  всяко 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място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способно  да 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задоволява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туристите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почивка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се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класифицира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bg-B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  </a:t>
            </a:r>
            <a:r>
              <a:rPr lang="bg-B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Флемънт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географска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местност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  критична 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 развитие, 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която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отговаря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 целите  на 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туристите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bg-B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 </a:t>
            </a:r>
            <a:r>
              <a:rPr lang="bg-B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Гън</a:t>
            </a:r>
            <a:r>
              <a:rPr lang="bg-B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“фокус на удобства и услуги,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моделирани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отговарят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нуждите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туриста”</a:t>
            </a:r>
          </a:p>
          <a:p>
            <a:pPr algn="r"/>
            <a:r>
              <a:rPr lang="bg-B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 </a:t>
            </a:r>
            <a:r>
              <a:rPr lang="bg-B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Купър</a:t>
            </a:r>
            <a:r>
              <a:rPr lang="bg-B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22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1371600" y="1766720"/>
            <a:ext cx="6400800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xmlns="" id="{430709A9-1902-4E55-8A26-F17CF53C3AD2}"/>
              </a:ext>
            </a:extLst>
          </p:cNvPr>
          <p:cNvSpPr txBox="1"/>
          <p:nvPr/>
        </p:nvSpPr>
        <p:spPr>
          <a:xfrm>
            <a:off x="592112" y="2254581"/>
            <a:ext cx="7959776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ТУРИСТИЧЕСКА ДЕСТИНАЦИЯ – КОНЦЕПТУАЛИЗАЦИЯ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424075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613728" y="1046462"/>
            <a:ext cx="83125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“единична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столица  или  град,  или  ясно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дефинирана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очертана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селска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крайбрежна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планинска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местност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със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следните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характеристики: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създаване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предлагане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тоталентуристически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продукт,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извършване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икономически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наличие  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общност-домакин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наличие  на  избрана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публична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активен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частен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сектор.“</a:t>
            </a:r>
          </a:p>
          <a:p>
            <a:pPr algn="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Дейвидсън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 Р. 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Майтланд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bg-BG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2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447473" y="783482"/>
            <a:ext cx="826109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Организациите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за  управление  на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дестинации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се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нуждаят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от  прагматична  дефиниция  на  своя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обект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въздействие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Туристическата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дестинация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е: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дефиниран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географски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който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възприема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от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неговите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посетители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същност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рамка за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маркетинг 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планиране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r"/>
            <a:r>
              <a:rPr lang="bg-BG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bg-BG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Бухалис</a:t>
            </a:r>
            <a:endParaRPr lang="bg-BG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421535" y="1386418"/>
            <a:ext cx="807661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Регламентирана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съвкупност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икономически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социални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културно-екологични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осъществявани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обекти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</a:p>
          <a:p>
            <a:pPr algn="just"/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реални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граници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цел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създаване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реализация и потребление на стоки и услуги,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формиращи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атрактивността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туристическия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продукт (пакет) с устойчива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ефективност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за туризма</a:t>
            </a:r>
            <a:endParaRPr lang="bg-B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68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1270327" y="2264228"/>
            <a:ext cx="63790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</a:p>
          <a:p>
            <a:pPr algn="ctr"/>
            <a:endParaRPr lang="bg-BG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bg-BG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bg-BG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Д-р Райна Пашова</a:t>
            </a:r>
          </a:p>
          <a:p>
            <a:pPr algn="ctr"/>
            <a:endParaRPr lang="bg-BG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bg-BG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Експерт по туризъм</a:t>
            </a: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1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928773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на понятийния апарат в туризма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Рекреация</a:t>
            </a: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Sanus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aqua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Курорт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Туризъм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Туристическо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място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Дестинация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8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870407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Какво представлява дестинацията?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Зони с 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различни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природни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/ или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предизвикани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от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човека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характеристики,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които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привличат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местните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посетители или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реализиране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разнообразие от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дейности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Georgulas, 1970</a:t>
            </a:r>
            <a:r>
              <a:rPr lang="ru-RU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2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60" y="2324899"/>
            <a:ext cx="6043961" cy="39840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крайбрежна зона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Венецианска </a:t>
            </a:r>
            <a:r>
              <a:rPr lang="bg-BG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ривиера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7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5"/>
          <a:srcRect r="6254"/>
          <a:stretch/>
        </p:blipFill>
        <p:spPr>
          <a:xfrm>
            <a:off x="150550" y="1046462"/>
            <a:ext cx="4309291" cy="256653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841" y="838716"/>
            <a:ext cx="4737400" cy="298202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195" y="3644033"/>
            <a:ext cx="5805055" cy="32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65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462" y="2198499"/>
            <a:ext cx="7035538" cy="46595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1046462"/>
            <a:ext cx="7228531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03" y="795095"/>
            <a:ext cx="5062654" cy="31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4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223025" y="783481"/>
            <a:ext cx="7694966" cy="16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Туристически градове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472" y="1188673"/>
            <a:ext cx="4472640" cy="56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28" y="195123"/>
            <a:ext cx="899958" cy="5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xmlns="" id="{6C946992-6401-4E21-91DC-C88DCCDBA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4" y="111115"/>
            <a:ext cx="2891471" cy="672366"/>
          </a:xfrm>
          <a:prstGeom prst="rect">
            <a:avLst/>
          </a:prstGeom>
        </p:spPr>
      </p:pic>
      <p:sp>
        <p:nvSpPr>
          <p:cNvPr id="13" name="Подзаглавие 2">
            <a:extLst>
              <a:ext uri="{FF2B5EF4-FFF2-40B4-BE49-F238E27FC236}">
                <a16:creationId xmlns:a16="http://schemas.microsoft.com/office/drawing/2014/main" xmlns="" id="{90045B1B-251F-4EE7-9004-EB1ACD836B39}"/>
              </a:ext>
            </a:extLst>
          </p:cNvPr>
          <p:cNvSpPr txBox="1">
            <a:spLocks/>
          </p:cNvSpPr>
          <p:nvPr/>
        </p:nvSpPr>
        <p:spPr>
          <a:xfrm>
            <a:off x="845576" y="783481"/>
            <a:ext cx="7228531" cy="1027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Видове туристически дестинации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Туристически градове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bg-BG" sz="1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53" y="2018370"/>
            <a:ext cx="7830633" cy="440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65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Тема н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н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1355</TotalTime>
  <Words>516</Words>
  <Application>Microsoft Office PowerPoint</Application>
  <PresentationFormat>Презентация на цял екран (4:3)</PresentationFormat>
  <Paragraphs>106</Paragraphs>
  <Slides>23</Slides>
  <Notes>19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Sim</dc:creator>
  <cp:lastModifiedBy>GTodorov</cp:lastModifiedBy>
  <cp:revision>25</cp:revision>
  <cp:lastPrinted>2021-06-25T11:31:21Z</cp:lastPrinted>
  <dcterms:created xsi:type="dcterms:W3CDTF">2021-03-03T07:59:05Z</dcterms:created>
  <dcterms:modified xsi:type="dcterms:W3CDTF">2021-06-25T11:37:43Z</dcterms:modified>
</cp:coreProperties>
</file>