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9" r:id="rId3"/>
    <p:sldId id="312" r:id="rId4"/>
    <p:sldId id="309" r:id="rId5"/>
    <p:sldId id="315" r:id="rId6"/>
    <p:sldId id="316" r:id="rId7"/>
    <p:sldId id="317" r:id="rId8"/>
    <p:sldId id="314" r:id="rId9"/>
    <p:sldId id="311" r:id="rId10"/>
    <p:sldId id="310" r:id="rId11"/>
    <p:sldId id="318" r:id="rId12"/>
    <p:sldId id="305" r:id="rId13"/>
    <p:sldId id="306" r:id="rId14"/>
    <p:sldId id="31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erUser" initials="A" lastIdx="0" clrIdx="0">
    <p:extLst>
      <p:ext uri="{19B8F6BF-5375-455C-9EA6-DF929625EA0E}">
        <p15:presenceInfo xmlns:p15="http://schemas.microsoft.com/office/powerpoint/2012/main" userId="Acer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62298" autoAdjust="0"/>
  </p:normalViewPr>
  <p:slideViewPr>
    <p:cSldViewPr snapToGrid="0">
      <p:cViewPr varScale="1">
        <p:scale>
          <a:sx n="54" d="100"/>
          <a:sy n="54" d="100"/>
        </p:scale>
        <p:origin x="25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60C85F-1D9A-48B7-91FA-BC093DECA1B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951C67-C5ED-4D03-A3F3-B1D50F14BFEE}">
      <dgm:prSet phldrT="[Text]"/>
      <dgm:spPr/>
      <dgm:t>
        <a:bodyPr/>
        <a:lstStyle/>
        <a:p>
          <a:r>
            <a:rPr lang="bg-BG" dirty="0">
              <a:solidFill>
                <a:schemeClr val="tx1"/>
              </a:solidFill>
            </a:rPr>
            <a:t>Прогнозиране на бъдещите или очакваните промени</a:t>
          </a:r>
          <a:r>
            <a:rPr lang="bg-BG" dirty="0"/>
            <a:t>;</a:t>
          </a:r>
          <a:endParaRPr lang="en-US" dirty="0"/>
        </a:p>
      </dgm:t>
    </dgm:pt>
    <dgm:pt modelId="{1F453E4E-60B9-4DB1-A396-82D794DB59DB}" type="parTrans" cxnId="{A4A37D6C-15BE-49F1-ABD9-ACB0E6A19780}">
      <dgm:prSet/>
      <dgm:spPr/>
      <dgm:t>
        <a:bodyPr/>
        <a:lstStyle/>
        <a:p>
          <a:endParaRPr lang="en-US"/>
        </a:p>
      </dgm:t>
    </dgm:pt>
    <dgm:pt modelId="{78FDF429-59EA-41D2-AFB4-E6BA67DA329D}" type="sibTrans" cxnId="{A4A37D6C-15BE-49F1-ABD9-ACB0E6A19780}">
      <dgm:prSet/>
      <dgm:spPr/>
      <dgm:t>
        <a:bodyPr/>
        <a:lstStyle/>
        <a:p>
          <a:endParaRPr lang="en-US"/>
        </a:p>
      </dgm:t>
    </dgm:pt>
    <dgm:pt modelId="{60BD0C56-0B17-4CA8-849E-93E44311BB2D}">
      <dgm:prSet/>
      <dgm:spPr/>
      <dgm:t>
        <a:bodyPr/>
        <a:lstStyle/>
        <a:p>
          <a:r>
            <a:rPr lang="bg-BG" dirty="0">
              <a:solidFill>
                <a:schemeClr val="tx1"/>
              </a:solidFill>
            </a:rPr>
            <a:t>Установяване на базисно ниво за състоянието на околната среда преди началото на мониторинга</a:t>
          </a:r>
          <a:endParaRPr lang="en-US" dirty="0">
            <a:solidFill>
              <a:schemeClr val="tx1"/>
            </a:solidFill>
          </a:endParaRPr>
        </a:p>
      </dgm:t>
    </dgm:pt>
    <dgm:pt modelId="{A6C91129-24B0-4B1B-B9E0-18907489629B}" type="parTrans" cxnId="{BF3AFDB1-B58B-4CD0-86A1-9830B750A756}">
      <dgm:prSet/>
      <dgm:spPr/>
      <dgm:t>
        <a:bodyPr/>
        <a:lstStyle/>
        <a:p>
          <a:endParaRPr lang="en-US"/>
        </a:p>
      </dgm:t>
    </dgm:pt>
    <dgm:pt modelId="{8AC9487D-4D2D-40FC-8100-041D06C7526B}" type="sibTrans" cxnId="{BF3AFDB1-B58B-4CD0-86A1-9830B750A756}">
      <dgm:prSet/>
      <dgm:spPr/>
      <dgm:t>
        <a:bodyPr/>
        <a:lstStyle/>
        <a:p>
          <a:endParaRPr lang="en-US"/>
        </a:p>
      </dgm:t>
    </dgm:pt>
    <dgm:pt modelId="{DB5AE181-B2FD-4E3B-95B7-7B1A5909F5A6}">
      <dgm:prSet/>
      <dgm:spPr/>
      <dgm:t>
        <a:bodyPr/>
        <a:lstStyle/>
        <a:p>
          <a:r>
            <a:rPr lang="bg-BG" dirty="0">
              <a:solidFill>
                <a:schemeClr val="tx1"/>
              </a:solidFill>
            </a:rPr>
            <a:t>Сравняване с всички известни настъпили промени, причинени в резултат на туристическия поток и установяване на възможни тенденции в тях;</a:t>
          </a:r>
          <a:endParaRPr lang="en-US" dirty="0">
            <a:solidFill>
              <a:schemeClr val="tx1"/>
            </a:solidFill>
          </a:endParaRPr>
        </a:p>
      </dgm:t>
    </dgm:pt>
    <dgm:pt modelId="{8150DAC0-A504-4490-9B05-EF902672FDEB}" type="parTrans" cxnId="{87D8D5D5-52BA-4C70-BF99-767C38855A0F}">
      <dgm:prSet/>
      <dgm:spPr/>
      <dgm:t>
        <a:bodyPr/>
        <a:lstStyle/>
        <a:p>
          <a:endParaRPr lang="en-US"/>
        </a:p>
      </dgm:t>
    </dgm:pt>
    <dgm:pt modelId="{62A750D1-4553-4F57-8EC0-AFB98E9FCDE2}" type="sibTrans" cxnId="{87D8D5D5-52BA-4C70-BF99-767C38855A0F}">
      <dgm:prSet/>
      <dgm:spPr/>
      <dgm:t>
        <a:bodyPr/>
        <a:lstStyle/>
        <a:p>
          <a:endParaRPr lang="en-US"/>
        </a:p>
      </dgm:t>
    </dgm:pt>
    <dgm:pt modelId="{48518DF4-D796-42F8-9B3E-EB3A5C4B5FC0}">
      <dgm:prSet/>
      <dgm:spPr/>
      <dgm:t>
        <a:bodyPr/>
        <a:lstStyle/>
        <a:p>
          <a:r>
            <a:rPr lang="bg-BG" dirty="0">
              <a:solidFill>
                <a:schemeClr val="tx1"/>
              </a:solidFill>
            </a:rPr>
            <a:t>Взимане на оперативни и стратегически решения за управляване на промените </a:t>
          </a:r>
          <a:endParaRPr lang="en-US" dirty="0">
            <a:solidFill>
              <a:schemeClr val="tx1"/>
            </a:solidFill>
          </a:endParaRPr>
        </a:p>
      </dgm:t>
    </dgm:pt>
    <dgm:pt modelId="{CA99F0CA-EF3A-42D8-8480-1FADDE6E6143}" type="parTrans" cxnId="{68984470-D516-492D-A530-8C0DD03BF3D6}">
      <dgm:prSet/>
      <dgm:spPr/>
      <dgm:t>
        <a:bodyPr/>
        <a:lstStyle/>
        <a:p>
          <a:endParaRPr lang="en-US"/>
        </a:p>
      </dgm:t>
    </dgm:pt>
    <dgm:pt modelId="{2621490A-53DB-4198-A166-74E0115AD1EE}" type="sibTrans" cxnId="{68984470-D516-492D-A530-8C0DD03BF3D6}">
      <dgm:prSet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D097DA8F-2C6C-4525-B5F4-62229A2461F6}">
      <dgm:prSet/>
      <dgm:spPr/>
      <dgm:t>
        <a:bodyPr/>
        <a:lstStyle/>
        <a:p>
          <a:pPr algn="ctr"/>
          <a:r>
            <a:rPr lang="bg-BG" dirty="0">
              <a:solidFill>
                <a:schemeClr val="tx1"/>
              </a:solidFill>
            </a:rPr>
            <a:t>Определяне на </a:t>
          </a:r>
          <a:r>
            <a:rPr lang="bg-BG" dirty="0" err="1">
              <a:solidFill>
                <a:schemeClr val="tx1"/>
              </a:solidFill>
            </a:rPr>
            <a:t>екотуристическо</a:t>
          </a:r>
          <a:r>
            <a:rPr lang="bg-BG" dirty="0">
              <a:solidFill>
                <a:schemeClr val="tx1"/>
              </a:solidFill>
            </a:rPr>
            <a:t> развитие във всеки етап от мониторинга.</a:t>
          </a:r>
          <a:endParaRPr lang="en-US" dirty="0">
            <a:solidFill>
              <a:schemeClr val="tx1"/>
            </a:solidFill>
          </a:endParaRPr>
        </a:p>
      </dgm:t>
    </dgm:pt>
    <dgm:pt modelId="{8DE61474-6B60-48B1-90A6-A328E08F61A3}" type="parTrans" cxnId="{C28FCF71-6DD3-4077-8DEB-930858201274}">
      <dgm:prSet/>
      <dgm:spPr/>
      <dgm:t>
        <a:bodyPr/>
        <a:lstStyle/>
        <a:p>
          <a:endParaRPr lang="en-US"/>
        </a:p>
      </dgm:t>
    </dgm:pt>
    <dgm:pt modelId="{2E811A09-55C5-4F8F-99FC-D315029D622C}" type="sibTrans" cxnId="{C28FCF71-6DD3-4077-8DEB-930858201274}">
      <dgm:prSet/>
      <dgm:spPr/>
      <dgm:t>
        <a:bodyPr/>
        <a:lstStyle/>
        <a:p>
          <a:endParaRPr lang="en-US"/>
        </a:p>
      </dgm:t>
    </dgm:pt>
    <dgm:pt modelId="{ADCAB378-C112-46FB-9409-846D540FA20F}">
      <dgm:prSet custLinFactNeighborX="-22403" custLinFactNeighborY="18083"/>
      <dgm:spPr/>
      <dgm:t>
        <a:bodyPr/>
        <a:lstStyle/>
        <a:p>
          <a:endParaRPr lang="bg-BG"/>
        </a:p>
      </dgm:t>
    </dgm:pt>
    <dgm:pt modelId="{28771BB2-671C-45C0-B670-E19F429AA9A3}" type="parTrans" cxnId="{97BB9F1E-A10E-43BD-A0DA-F08E634748F9}">
      <dgm:prSet/>
      <dgm:spPr/>
      <dgm:t>
        <a:bodyPr/>
        <a:lstStyle/>
        <a:p>
          <a:endParaRPr lang="bg-BG"/>
        </a:p>
      </dgm:t>
    </dgm:pt>
    <dgm:pt modelId="{EBD99DF8-B356-4DAC-9C2A-7AC97AA4D807}" type="sibTrans" cxnId="{97BB9F1E-A10E-43BD-A0DA-F08E634748F9}">
      <dgm:prSet custAng="10800000" custFlipHor="1" custScaleX="103170" custScaleY="96551" custLinFactX="-45960" custLinFactNeighborX="-100000" custLinFactNeighborY="39501"/>
      <dgm:spPr>
        <a:prstGeom prst="leftArrow">
          <a:avLst/>
        </a:prstGeom>
      </dgm:spPr>
      <dgm:t>
        <a:bodyPr/>
        <a:lstStyle/>
        <a:p>
          <a:endParaRPr lang="en-US"/>
        </a:p>
      </dgm:t>
    </dgm:pt>
    <dgm:pt modelId="{F2EB9B1C-0C4D-4558-8909-F48684D7C8DC}">
      <dgm:prSet/>
      <dgm:spPr/>
      <dgm:t>
        <a:bodyPr/>
        <a:lstStyle/>
        <a:p>
          <a:endParaRPr lang="bg-BG"/>
        </a:p>
      </dgm:t>
    </dgm:pt>
    <dgm:pt modelId="{CA345176-D0A8-4F43-9C84-1FE7A2F95F34}" type="parTrans" cxnId="{99064085-35F6-4258-A4C0-6FE6A44539E5}">
      <dgm:prSet/>
      <dgm:spPr/>
      <dgm:t>
        <a:bodyPr/>
        <a:lstStyle/>
        <a:p>
          <a:endParaRPr lang="bg-BG"/>
        </a:p>
      </dgm:t>
    </dgm:pt>
    <dgm:pt modelId="{9A296FEA-FB9C-482C-B24A-1CC788A2CB16}" type="sibTrans" cxnId="{99064085-35F6-4258-A4C0-6FE6A44539E5}">
      <dgm:prSet/>
      <dgm:spPr/>
      <dgm:t>
        <a:bodyPr/>
        <a:lstStyle/>
        <a:p>
          <a:endParaRPr lang="bg-BG"/>
        </a:p>
      </dgm:t>
    </dgm:pt>
    <dgm:pt modelId="{E3FB6F62-198F-4C79-B5D1-B5750932B3B4}">
      <dgm:prSet/>
      <dgm:spPr/>
      <dgm:t>
        <a:bodyPr/>
        <a:lstStyle/>
        <a:p>
          <a:endParaRPr lang="bg-BG"/>
        </a:p>
      </dgm:t>
    </dgm:pt>
    <dgm:pt modelId="{C3C02790-125E-4B07-98BF-30F9B51DEE5E}" type="parTrans" cxnId="{EA962D29-71E3-4E17-9B5D-94EC90A52A23}">
      <dgm:prSet/>
      <dgm:spPr/>
      <dgm:t>
        <a:bodyPr/>
        <a:lstStyle/>
        <a:p>
          <a:endParaRPr lang="bg-BG"/>
        </a:p>
      </dgm:t>
    </dgm:pt>
    <dgm:pt modelId="{287CAEDC-2CE0-4161-856A-B64BBBA2E7D6}" type="sibTrans" cxnId="{EA962D29-71E3-4E17-9B5D-94EC90A52A23}">
      <dgm:prSet/>
      <dgm:spPr/>
      <dgm:t>
        <a:bodyPr/>
        <a:lstStyle/>
        <a:p>
          <a:endParaRPr lang="bg-BG"/>
        </a:p>
      </dgm:t>
    </dgm:pt>
    <dgm:pt modelId="{11848B4F-7C81-46DD-AF1E-506370AA24FF}" type="pres">
      <dgm:prSet presAssocID="{E760C85F-1D9A-48B7-91FA-BC093DECA1B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4D515C-A165-42BD-8C46-26CCB025C058}" type="pres">
      <dgm:prSet presAssocID="{E760C85F-1D9A-48B7-91FA-BC093DECA1BA}" presName="dummyMaxCanvas" presStyleCnt="0">
        <dgm:presLayoutVars/>
      </dgm:prSet>
      <dgm:spPr/>
    </dgm:pt>
    <dgm:pt modelId="{F23CDAC5-D44B-4AAD-A2C8-0986617F7738}" type="pres">
      <dgm:prSet presAssocID="{E760C85F-1D9A-48B7-91FA-BC093DECA1BA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A2B42F-99C0-4D2D-AE1F-A78A2A486DAE}" type="pres">
      <dgm:prSet presAssocID="{E760C85F-1D9A-48B7-91FA-BC093DECA1BA}" presName="FiveNodes_2" presStyleLbl="node1" presStyleIdx="1" presStyleCnt="5" custLinFactNeighborX="-7468" custLinFactNeighborY="96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171341-91A5-4ADF-9065-9647319590C4}" type="pres">
      <dgm:prSet presAssocID="{E760C85F-1D9A-48B7-91FA-BC093DECA1BA}" presName="FiveNodes_3" presStyleLbl="node1" presStyleIdx="2" presStyleCnt="5" custLinFactNeighborX="-14935" custLinFactNeighborY="48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B8D5C-06AF-4F1A-A0C5-B726C8BE3D94}" type="pres">
      <dgm:prSet presAssocID="{E760C85F-1D9A-48B7-91FA-BC093DECA1BA}" presName="FiveNodes_4" presStyleLbl="node1" presStyleIdx="3" presStyleCnt="5" custLinFactNeighborX="-22403" custLinFactNeighborY="180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477906-8BCD-4B9B-AC2A-34D867B4C1E6}" type="pres">
      <dgm:prSet presAssocID="{E760C85F-1D9A-48B7-91FA-BC093DECA1BA}" presName="FiveNodes_5" presStyleLbl="node1" presStyleIdx="4" presStyleCnt="5" custAng="5400000" custScaleX="81616" custScaleY="129615" custLinFactY="-100000" custLinFactNeighborX="35128" custLinFactNeighborY="-1805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8EFF6-36CB-41B3-9219-B009C9C62A6D}" type="pres">
      <dgm:prSet presAssocID="{E760C85F-1D9A-48B7-91FA-BC093DECA1BA}" presName="FiveConn_1-2" presStyleLbl="fgAccFollowNode1" presStyleIdx="0" presStyleCnt="4" custScaleX="104241" custScaleY="131504" custLinFactNeighborY="24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772B12-DE37-4203-8812-FEAA89434604}" type="pres">
      <dgm:prSet presAssocID="{E760C85F-1D9A-48B7-91FA-BC093DECA1BA}" presName="FiveConn_2-3" presStyleLbl="fgAccFollowNode1" presStyleIdx="1" presStyleCnt="4" custScaleY="125326" custLinFactNeighborX="-56176" custLinFactNeighborY="175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B7A643-7888-41FB-8BD7-B0970ED51490}" type="pres">
      <dgm:prSet presAssocID="{E760C85F-1D9A-48B7-91FA-BC093DECA1BA}" presName="FiveConn_3-4" presStyleLbl="fgAccFollowNode1" presStyleIdx="2" presStyleCnt="4" custScaleY="130377" custLinFactX="-23391" custLinFactNeighborX="-100000" custLinFactNeighborY="323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5EEE34-D2A2-4BF8-9294-4985475D77B5}" type="pres">
      <dgm:prSet presAssocID="{E760C85F-1D9A-48B7-91FA-BC093DECA1BA}" presName="FiveConn_4-5" presStyleLbl="fgAccFollowNode1" presStyleIdx="3" presStyleCnt="4" custAng="10800000" custFlipHor="1" custScaleX="103170" custScaleY="96551" custLinFactX="-200000" custLinFactY="8468" custLinFactNeighborX="-268628" custLinFactNeighborY="100000">
        <dgm:presLayoutVars>
          <dgm:bulletEnabled val="1"/>
        </dgm:presLayoutVars>
      </dgm:prSet>
      <dgm:spPr>
        <a:prstGeom prst="leftArrow">
          <a:avLst/>
        </a:prstGeom>
      </dgm:spPr>
      <dgm:t>
        <a:bodyPr/>
        <a:lstStyle/>
        <a:p>
          <a:endParaRPr lang="en-US"/>
        </a:p>
      </dgm:t>
    </dgm:pt>
    <dgm:pt modelId="{6C0FC1D4-3B90-4D52-873E-E386384A088A}" type="pres">
      <dgm:prSet presAssocID="{E760C85F-1D9A-48B7-91FA-BC093DECA1BA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8782CC-4191-4454-9CDC-50C86C44825D}" type="pres">
      <dgm:prSet presAssocID="{E760C85F-1D9A-48B7-91FA-BC093DECA1BA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98F78-A251-47F5-994F-79B481250220}" type="pres">
      <dgm:prSet presAssocID="{E760C85F-1D9A-48B7-91FA-BC093DECA1BA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6D4CC-6AA1-4B6E-9F86-2D8DB65537B0}" type="pres">
      <dgm:prSet presAssocID="{E760C85F-1D9A-48B7-91FA-BC093DECA1BA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C03E19-D394-4101-80F7-FBC0A6B48594}" type="pres">
      <dgm:prSet presAssocID="{E760C85F-1D9A-48B7-91FA-BC093DECA1BA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F8EB27-6D72-411A-A995-F681F0BD0D33}" type="presOf" srcId="{42951C67-C5ED-4D03-A3F3-B1D50F14BFEE}" destId="{90171341-91A5-4ADF-9065-9647319590C4}" srcOrd="0" destOrd="0" presId="urn:microsoft.com/office/officeart/2005/8/layout/vProcess5"/>
    <dgm:cxn modelId="{87D8D5D5-52BA-4C70-BF99-767C38855A0F}" srcId="{E760C85F-1D9A-48B7-91FA-BC093DECA1BA}" destId="{DB5AE181-B2FD-4E3B-95B7-7B1A5909F5A6}" srcOrd="1" destOrd="0" parTransId="{8150DAC0-A504-4490-9B05-EF902672FDEB}" sibTransId="{62A750D1-4553-4F57-8EC0-AFB98E9FCDE2}"/>
    <dgm:cxn modelId="{77E3E8D1-C6B2-496D-984D-8C948225D48B}" type="presOf" srcId="{D097DA8F-2C6C-4525-B5F4-62229A2461F6}" destId="{F3477906-8BCD-4B9B-AC2A-34D867B4C1E6}" srcOrd="0" destOrd="0" presId="urn:microsoft.com/office/officeart/2005/8/layout/vProcess5"/>
    <dgm:cxn modelId="{0E02029B-20A9-437B-9155-431E8E4B7734}" type="presOf" srcId="{48518DF4-D796-42F8-9B3E-EB3A5C4B5FC0}" destId="{49CB8D5C-06AF-4F1A-A0C5-B726C8BE3D94}" srcOrd="0" destOrd="0" presId="urn:microsoft.com/office/officeart/2005/8/layout/vProcess5"/>
    <dgm:cxn modelId="{BF3AFDB1-B58B-4CD0-86A1-9830B750A756}" srcId="{E760C85F-1D9A-48B7-91FA-BC093DECA1BA}" destId="{60BD0C56-0B17-4CA8-849E-93E44311BB2D}" srcOrd="0" destOrd="0" parTransId="{A6C91129-24B0-4B1B-B9E0-18907489629B}" sibTransId="{8AC9487D-4D2D-40FC-8100-041D06C7526B}"/>
    <dgm:cxn modelId="{C28FCF71-6DD3-4077-8DEB-930858201274}" srcId="{E760C85F-1D9A-48B7-91FA-BC093DECA1BA}" destId="{D097DA8F-2C6C-4525-B5F4-62229A2461F6}" srcOrd="4" destOrd="0" parTransId="{8DE61474-6B60-48B1-90A6-A328E08F61A3}" sibTransId="{2E811A09-55C5-4F8F-99FC-D315029D622C}"/>
    <dgm:cxn modelId="{99064085-35F6-4258-A4C0-6FE6A44539E5}" srcId="{E760C85F-1D9A-48B7-91FA-BC093DECA1BA}" destId="{F2EB9B1C-0C4D-4558-8909-F48684D7C8DC}" srcOrd="6" destOrd="0" parTransId="{CA345176-D0A8-4F43-9C84-1FE7A2F95F34}" sibTransId="{9A296FEA-FB9C-482C-B24A-1CC788A2CB16}"/>
    <dgm:cxn modelId="{F72194AC-61AD-4125-A62A-ED2ABF2FA038}" type="presOf" srcId="{DB5AE181-B2FD-4E3B-95B7-7B1A5909F5A6}" destId="{74A2B42F-99C0-4D2D-AE1F-A78A2A486DAE}" srcOrd="0" destOrd="0" presId="urn:microsoft.com/office/officeart/2005/8/layout/vProcess5"/>
    <dgm:cxn modelId="{68984470-D516-492D-A530-8C0DD03BF3D6}" srcId="{E760C85F-1D9A-48B7-91FA-BC093DECA1BA}" destId="{48518DF4-D796-42F8-9B3E-EB3A5C4B5FC0}" srcOrd="3" destOrd="0" parTransId="{CA99F0CA-EF3A-42D8-8480-1FADDE6E6143}" sibTransId="{2621490A-53DB-4198-A166-74E0115AD1EE}"/>
    <dgm:cxn modelId="{201AED23-0E8D-4A26-9EC9-CBA85685B060}" type="presOf" srcId="{8AC9487D-4D2D-40FC-8100-041D06C7526B}" destId="{0A88EFF6-36CB-41B3-9219-B009C9C62A6D}" srcOrd="0" destOrd="0" presId="urn:microsoft.com/office/officeart/2005/8/layout/vProcess5"/>
    <dgm:cxn modelId="{EA962D29-71E3-4E17-9B5D-94EC90A52A23}" srcId="{E760C85F-1D9A-48B7-91FA-BC093DECA1BA}" destId="{E3FB6F62-198F-4C79-B5D1-B5750932B3B4}" srcOrd="7" destOrd="0" parTransId="{C3C02790-125E-4B07-98BF-30F9B51DEE5E}" sibTransId="{287CAEDC-2CE0-4161-856A-B64BBBA2E7D6}"/>
    <dgm:cxn modelId="{A4A37D6C-15BE-49F1-ABD9-ACB0E6A19780}" srcId="{E760C85F-1D9A-48B7-91FA-BC093DECA1BA}" destId="{42951C67-C5ED-4D03-A3F3-B1D50F14BFEE}" srcOrd="2" destOrd="0" parTransId="{1F453E4E-60B9-4DB1-A396-82D794DB59DB}" sibTransId="{78FDF429-59EA-41D2-AFB4-E6BA67DA329D}"/>
    <dgm:cxn modelId="{A9E66382-FF81-4F24-B24E-B6FE96A4C547}" type="presOf" srcId="{60BD0C56-0B17-4CA8-849E-93E44311BB2D}" destId="{F23CDAC5-D44B-4AAD-A2C8-0986617F7738}" srcOrd="0" destOrd="0" presId="urn:microsoft.com/office/officeart/2005/8/layout/vProcess5"/>
    <dgm:cxn modelId="{FE5AC23A-80B9-4393-AA7D-E5C815EE82B7}" type="presOf" srcId="{D097DA8F-2C6C-4525-B5F4-62229A2461F6}" destId="{6AC03E19-D394-4101-80F7-FBC0A6B48594}" srcOrd="1" destOrd="0" presId="urn:microsoft.com/office/officeart/2005/8/layout/vProcess5"/>
    <dgm:cxn modelId="{FB426C2D-BFC3-445E-BA33-1104EB7BB917}" type="presOf" srcId="{42951C67-C5ED-4D03-A3F3-B1D50F14BFEE}" destId="{EC098F78-A251-47F5-994F-79B481250220}" srcOrd="1" destOrd="0" presId="urn:microsoft.com/office/officeart/2005/8/layout/vProcess5"/>
    <dgm:cxn modelId="{A872B13F-4D0A-46AE-AAE1-FC49F0AA65EC}" type="presOf" srcId="{62A750D1-4553-4F57-8EC0-AFB98E9FCDE2}" destId="{4A772B12-DE37-4203-8812-FEAA89434604}" srcOrd="0" destOrd="0" presId="urn:microsoft.com/office/officeart/2005/8/layout/vProcess5"/>
    <dgm:cxn modelId="{97BB9F1E-A10E-43BD-A0DA-F08E634748F9}" srcId="{E760C85F-1D9A-48B7-91FA-BC093DECA1BA}" destId="{ADCAB378-C112-46FB-9409-846D540FA20F}" srcOrd="5" destOrd="0" parTransId="{28771BB2-671C-45C0-B670-E19F429AA9A3}" sibTransId="{EBD99DF8-B356-4DAC-9C2A-7AC97AA4D807}"/>
    <dgm:cxn modelId="{33F0B70C-91A9-4E97-A621-90084CE934EF}" type="presOf" srcId="{60BD0C56-0B17-4CA8-849E-93E44311BB2D}" destId="{6C0FC1D4-3B90-4D52-873E-E386384A088A}" srcOrd="1" destOrd="0" presId="urn:microsoft.com/office/officeart/2005/8/layout/vProcess5"/>
    <dgm:cxn modelId="{2071DC3D-48FA-4263-BC80-D7C026296283}" type="presOf" srcId="{78FDF429-59EA-41D2-AFB4-E6BA67DA329D}" destId="{E2B7A643-7888-41FB-8BD7-B0970ED51490}" srcOrd="0" destOrd="0" presId="urn:microsoft.com/office/officeart/2005/8/layout/vProcess5"/>
    <dgm:cxn modelId="{56238BAA-7096-4E3C-AD79-15AFF9B571A5}" type="presOf" srcId="{DB5AE181-B2FD-4E3B-95B7-7B1A5909F5A6}" destId="{E48782CC-4191-4454-9CDC-50C86C44825D}" srcOrd="1" destOrd="0" presId="urn:microsoft.com/office/officeart/2005/8/layout/vProcess5"/>
    <dgm:cxn modelId="{19D7D7EE-1458-4B6F-BD41-402DBDE8D68B}" type="presOf" srcId="{E760C85F-1D9A-48B7-91FA-BC093DECA1BA}" destId="{11848B4F-7C81-46DD-AF1E-506370AA24FF}" srcOrd="0" destOrd="0" presId="urn:microsoft.com/office/officeart/2005/8/layout/vProcess5"/>
    <dgm:cxn modelId="{3EFA998F-2805-47CF-8F02-9C971A2E0EAF}" type="presOf" srcId="{2621490A-53DB-4198-A166-74E0115AD1EE}" destId="{D65EEE34-D2A2-4BF8-9294-4985475D77B5}" srcOrd="0" destOrd="0" presId="urn:microsoft.com/office/officeart/2005/8/layout/vProcess5"/>
    <dgm:cxn modelId="{E1928E25-0D45-4364-B237-07FE79875287}" type="presOf" srcId="{48518DF4-D796-42F8-9B3E-EB3A5C4B5FC0}" destId="{9666D4CC-6AA1-4B6E-9F86-2D8DB65537B0}" srcOrd="1" destOrd="0" presId="urn:microsoft.com/office/officeart/2005/8/layout/vProcess5"/>
    <dgm:cxn modelId="{9629587A-2EAD-4374-9CBF-8BE2BA965B0F}" type="presParOf" srcId="{11848B4F-7C81-46DD-AF1E-506370AA24FF}" destId="{CC4D515C-A165-42BD-8C46-26CCB025C058}" srcOrd="0" destOrd="0" presId="urn:microsoft.com/office/officeart/2005/8/layout/vProcess5"/>
    <dgm:cxn modelId="{A6BD4CDF-6A10-4627-97F7-C631BA6E04D0}" type="presParOf" srcId="{11848B4F-7C81-46DD-AF1E-506370AA24FF}" destId="{F23CDAC5-D44B-4AAD-A2C8-0986617F7738}" srcOrd="1" destOrd="0" presId="urn:microsoft.com/office/officeart/2005/8/layout/vProcess5"/>
    <dgm:cxn modelId="{A56F3CE9-C7B6-4FE6-9BE8-51BF910B22C5}" type="presParOf" srcId="{11848B4F-7C81-46DD-AF1E-506370AA24FF}" destId="{74A2B42F-99C0-4D2D-AE1F-A78A2A486DAE}" srcOrd="2" destOrd="0" presId="urn:microsoft.com/office/officeart/2005/8/layout/vProcess5"/>
    <dgm:cxn modelId="{07A839ED-032B-4C47-AFC7-86BFA635BD94}" type="presParOf" srcId="{11848B4F-7C81-46DD-AF1E-506370AA24FF}" destId="{90171341-91A5-4ADF-9065-9647319590C4}" srcOrd="3" destOrd="0" presId="urn:microsoft.com/office/officeart/2005/8/layout/vProcess5"/>
    <dgm:cxn modelId="{A4466DE2-94D3-4FC8-A294-44B92B2CB70B}" type="presParOf" srcId="{11848B4F-7C81-46DD-AF1E-506370AA24FF}" destId="{49CB8D5C-06AF-4F1A-A0C5-B726C8BE3D94}" srcOrd="4" destOrd="0" presId="urn:microsoft.com/office/officeart/2005/8/layout/vProcess5"/>
    <dgm:cxn modelId="{B766415F-E156-4CDB-AA76-568D41E643B2}" type="presParOf" srcId="{11848B4F-7C81-46DD-AF1E-506370AA24FF}" destId="{F3477906-8BCD-4B9B-AC2A-34D867B4C1E6}" srcOrd="5" destOrd="0" presId="urn:microsoft.com/office/officeart/2005/8/layout/vProcess5"/>
    <dgm:cxn modelId="{8FF731D7-946C-418B-84F7-4064E67E228E}" type="presParOf" srcId="{11848B4F-7C81-46DD-AF1E-506370AA24FF}" destId="{0A88EFF6-36CB-41B3-9219-B009C9C62A6D}" srcOrd="6" destOrd="0" presId="urn:microsoft.com/office/officeart/2005/8/layout/vProcess5"/>
    <dgm:cxn modelId="{304A17F4-0C8C-47C7-B88A-FBBF76369A8B}" type="presParOf" srcId="{11848B4F-7C81-46DD-AF1E-506370AA24FF}" destId="{4A772B12-DE37-4203-8812-FEAA89434604}" srcOrd="7" destOrd="0" presId="urn:microsoft.com/office/officeart/2005/8/layout/vProcess5"/>
    <dgm:cxn modelId="{9AD46ACE-B391-46B3-A5A4-ED1825CB99E2}" type="presParOf" srcId="{11848B4F-7C81-46DD-AF1E-506370AA24FF}" destId="{E2B7A643-7888-41FB-8BD7-B0970ED51490}" srcOrd="8" destOrd="0" presId="urn:microsoft.com/office/officeart/2005/8/layout/vProcess5"/>
    <dgm:cxn modelId="{71217C20-5DAB-4B2C-9E2C-A3454CDBE5F3}" type="presParOf" srcId="{11848B4F-7C81-46DD-AF1E-506370AA24FF}" destId="{D65EEE34-D2A2-4BF8-9294-4985475D77B5}" srcOrd="9" destOrd="0" presId="urn:microsoft.com/office/officeart/2005/8/layout/vProcess5"/>
    <dgm:cxn modelId="{95247A07-BE51-4956-8D67-DAE18E9B698C}" type="presParOf" srcId="{11848B4F-7C81-46DD-AF1E-506370AA24FF}" destId="{6C0FC1D4-3B90-4D52-873E-E386384A088A}" srcOrd="10" destOrd="0" presId="urn:microsoft.com/office/officeart/2005/8/layout/vProcess5"/>
    <dgm:cxn modelId="{BDC6DAF1-82CA-43F7-8E4D-B9FF0A0A3ED1}" type="presParOf" srcId="{11848B4F-7C81-46DD-AF1E-506370AA24FF}" destId="{E48782CC-4191-4454-9CDC-50C86C44825D}" srcOrd="11" destOrd="0" presId="urn:microsoft.com/office/officeart/2005/8/layout/vProcess5"/>
    <dgm:cxn modelId="{C0994B08-2126-49A3-B48F-5465AD33DB1B}" type="presParOf" srcId="{11848B4F-7C81-46DD-AF1E-506370AA24FF}" destId="{EC098F78-A251-47F5-994F-79B481250220}" srcOrd="12" destOrd="0" presId="urn:microsoft.com/office/officeart/2005/8/layout/vProcess5"/>
    <dgm:cxn modelId="{B53537F1-EA1D-46B9-BAA4-DB36C8A5F798}" type="presParOf" srcId="{11848B4F-7C81-46DD-AF1E-506370AA24FF}" destId="{9666D4CC-6AA1-4B6E-9F86-2D8DB65537B0}" srcOrd="13" destOrd="0" presId="urn:microsoft.com/office/officeart/2005/8/layout/vProcess5"/>
    <dgm:cxn modelId="{CE9ED2D4-DE07-417B-8ECA-AD2A1CF5A551}" type="presParOf" srcId="{11848B4F-7C81-46DD-AF1E-506370AA24FF}" destId="{6AC03E19-D394-4101-80F7-FBC0A6B4859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35ACF-9FB9-45D6-A2E3-F3E8EE0249A7}" type="datetimeFigureOut">
              <a:rPr lang="bg-BG" smtClean="0"/>
              <a:t>22.6.2021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83565-E0CB-4956-8B56-9E55128FF4E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16553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g5feaf9edaf_0_76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4" name="Google Shape;464;g5feaf9edaf_0_76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36373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83565-E0CB-4956-8B56-9E55128FF4ED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530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83565-E0CB-4956-8B56-9E55128FF4ED}" type="slidenum">
              <a:rPr lang="bg-BG" smtClean="0"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89670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83565-E0CB-4956-8B56-9E55128FF4ED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43819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83565-E0CB-4956-8B56-9E55128FF4ED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42018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83565-E0CB-4956-8B56-9E55128FF4ED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83912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83565-E0CB-4956-8B56-9E55128FF4ED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8306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83565-E0CB-4956-8B56-9E55128FF4ED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68560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83565-E0CB-4956-8B56-9E55128FF4ED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07383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83565-E0CB-4956-8B56-9E55128FF4ED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98488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g5feaf9edaf_0_76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4" name="Google Shape;464;g5feaf9edaf_0_76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8376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3AA8-0308-489F-ABF3-AF43468E41AB}" type="datetimeFigureOut">
              <a:rPr lang="bg-BG" smtClean="0"/>
              <a:t>22.6.2021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507-A641-46EF-A9C7-1ABEA7586C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089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3AA8-0308-489F-ABF3-AF43468E41AB}" type="datetimeFigureOut">
              <a:rPr lang="bg-BG" smtClean="0"/>
              <a:t>22.6.2021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507-A641-46EF-A9C7-1ABEA7586C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8326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3AA8-0308-489F-ABF3-AF43468E41AB}" type="datetimeFigureOut">
              <a:rPr lang="bg-BG" smtClean="0"/>
              <a:t>22.6.2021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507-A641-46EF-A9C7-1ABEA7586C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4646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LIST 2">
  <p:cSld name="TITLE + LIST 2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ctrTitle"/>
          </p:nvPr>
        </p:nvSpPr>
        <p:spPr>
          <a:xfrm rot="-5400000">
            <a:off x="-3033201" y="3062700"/>
            <a:ext cx="7367200" cy="73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3705450" y="1899667"/>
            <a:ext cx="4335000" cy="28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21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marL="914400" lvl="1" indent="-292100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000"/>
              <a:buChar char="○"/>
              <a:defRPr sz="1000"/>
            </a:lvl2pPr>
            <a:lvl3pPr marL="1371600" lvl="2" indent="-292100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000"/>
              <a:buChar char="■"/>
              <a:defRPr sz="1000"/>
            </a:lvl3pPr>
            <a:lvl4pPr marL="1828800" lvl="3" indent="-292100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000"/>
              <a:buChar char="●"/>
              <a:defRPr sz="1000"/>
            </a:lvl4pPr>
            <a:lvl5pPr marL="2286000" lvl="4" indent="-292100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000"/>
              <a:buChar char="○"/>
              <a:defRPr sz="1000"/>
            </a:lvl5pPr>
            <a:lvl6pPr marL="2743200" lvl="5" indent="-292100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000"/>
              <a:buChar char="■"/>
              <a:defRPr sz="1000"/>
            </a:lvl6pPr>
            <a:lvl7pPr marL="3200400" lvl="6" indent="-292100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000"/>
              <a:buChar char="●"/>
              <a:defRPr sz="1000"/>
            </a:lvl7pPr>
            <a:lvl8pPr marL="3657600" lvl="7" indent="-292100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000"/>
              <a:buChar char="○"/>
              <a:defRPr sz="1000"/>
            </a:lvl8pPr>
            <a:lvl9pPr marL="4114800" lvl="8" indent="-292100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SzPts val="1000"/>
              <a:buChar char="■"/>
              <a:defRPr sz="1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54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3AA8-0308-489F-ABF3-AF43468E41AB}" type="datetimeFigureOut">
              <a:rPr lang="bg-BG" smtClean="0"/>
              <a:t>22.6.2021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507-A641-46EF-A9C7-1ABEA7586C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4332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3AA8-0308-489F-ABF3-AF43468E41AB}" type="datetimeFigureOut">
              <a:rPr lang="bg-BG" smtClean="0"/>
              <a:t>22.6.2021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507-A641-46EF-A9C7-1ABEA7586C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856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3AA8-0308-489F-ABF3-AF43468E41AB}" type="datetimeFigureOut">
              <a:rPr lang="bg-BG" smtClean="0"/>
              <a:t>22.6.2021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507-A641-46EF-A9C7-1ABEA7586C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9970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3AA8-0308-489F-ABF3-AF43468E41AB}" type="datetimeFigureOut">
              <a:rPr lang="bg-BG" smtClean="0"/>
              <a:t>22.6.2021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507-A641-46EF-A9C7-1ABEA7586C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8087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3AA8-0308-489F-ABF3-AF43468E41AB}" type="datetimeFigureOut">
              <a:rPr lang="bg-BG" smtClean="0"/>
              <a:t>22.6.2021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507-A641-46EF-A9C7-1ABEA7586C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1219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3AA8-0308-489F-ABF3-AF43468E41AB}" type="datetimeFigureOut">
              <a:rPr lang="bg-BG" smtClean="0"/>
              <a:t>22.6.2021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507-A641-46EF-A9C7-1ABEA7586C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19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3AA8-0308-489F-ABF3-AF43468E41AB}" type="datetimeFigureOut">
              <a:rPr lang="bg-BG" smtClean="0"/>
              <a:t>22.6.2021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507-A641-46EF-A9C7-1ABEA7586C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0161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3AA8-0308-489F-ABF3-AF43468E41AB}" type="datetimeFigureOut">
              <a:rPr lang="bg-BG" smtClean="0"/>
              <a:t>22.6.2021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507-A641-46EF-A9C7-1ABEA7586C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6924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43AA8-0308-489F-ABF3-AF43468E41AB}" type="datetimeFigureOut">
              <a:rPr lang="bg-BG" smtClean="0"/>
              <a:t>22.6.2021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A3507-A641-46EF-A9C7-1ABEA7586C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706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notesSlide" Target="../notesSlides/notesSlide6.xml"/><Relationship Id="rId7" Type="http://schemas.openxmlformats.org/officeDocument/2006/relationships/package" Target="../embeddings/____________Microsoft_Word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47432" y="3789040"/>
            <a:ext cx="6400800" cy="824524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CB006.2.2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107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„КУЛТУРЕН МОСТ ПРЕЗ ВЕКОВЕТЕ“</a:t>
            </a:r>
            <a:endParaRPr lang="bg-BG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авоъгълник 3"/>
          <p:cNvSpPr/>
          <p:nvPr/>
        </p:nvSpPr>
        <p:spPr>
          <a:xfrm>
            <a:off x="179513" y="6195558"/>
            <a:ext cx="873663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g-BG" sz="9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Тази презентация е направена с подкрепата на Европейския съюз, чрез Интеррег-ИПП Програма за трансгранично сътрудничество България-Бивша Югославска Република Македония, CCI </a:t>
            </a:r>
            <a:r>
              <a:rPr lang="bg-BG" sz="9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bg-BG" sz="9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2014TC16I5CB006. Съдържанието на презентацията е отговорност единствено на НЧ „Георги Тодоров-1885“ и по никакъв начин не трябва да се възприема като израз на становището на Европейския съюз или на Управляващия орган на Програмата</a:t>
            </a:r>
            <a:r>
              <a:rPr lang="bg-BG" sz="900" i="1" dirty="0">
                <a:solidFill>
                  <a:prstClr val="black"/>
                </a:solidFill>
                <a:latin typeface="Corbel"/>
              </a:rPr>
              <a:t>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128" y="195123"/>
            <a:ext cx="899958" cy="59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40" y="5423255"/>
            <a:ext cx="8592911" cy="49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xmlns="" id="{6C946992-6401-4E21-91DC-C88DCCDBA2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74" y="111115"/>
            <a:ext cx="2891471" cy="672366"/>
          </a:xfrm>
          <a:prstGeom prst="rect">
            <a:avLst/>
          </a:prstGeom>
        </p:spPr>
      </p:pic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1347432" y="1406680"/>
            <a:ext cx="6400800" cy="1662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ОБУЧЕНИЕ ПО УПРАВЛЕНИЕ НА КУЛТУРНОТО НАСЛЕДСТВО</a:t>
            </a:r>
            <a:endParaRPr lang="bg-BG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Белица, </a:t>
            </a:r>
            <a:r>
              <a:rPr lang="bg-BG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29 юни </a:t>
            </a:r>
            <a:r>
              <a:rPr lang="bg-BG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-1юли 2021 г.</a:t>
            </a:r>
          </a:p>
        </p:txBody>
      </p:sp>
    </p:spTree>
    <p:extLst>
      <p:ext uri="{BB962C8B-B14F-4D97-AF65-F5344CB8AC3E}">
        <p14:creationId xmlns:p14="http://schemas.microsoft.com/office/powerpoint/2010/main" val="2698584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128" y="195123"/>
            <a:ext cx="899958" cy="59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xmlns="" id="{6C946992-6401-4E21-91DC-C88DCCDBA2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74" y="111115"/>
            <a:ext cx="2891471" cy="672366"/>
          </a:xfrm>
          <a:prstGeom prst="rect">
            <a:avLst/>
          </a:prstGeom>
        </p:spPr>
      </p:pic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845576" y="1046462"/>
            <a:ext cx="7228531" cy="1662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endParaRPr lang="bg-BG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авоъгълник 1"/>
          <p:cNvSpPr/>
          <p:nvPr/>
        </p:nvSpPr>
        <p:spPr>
          <a:xfrm>
            <a:off x="447474" y="1058076"/>
            <a:ext cx="84690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Успехът</a:t>
            </a:r>
            <a:r>
              <a:rPr 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туристическите</a:t>
            </a:r>
            <a:r>
              <a:rPr 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дестинации</a:t>
            </a:r>
            <a:r>
              <a:rPr 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зависи</a:t>
            </a:r>
            <a:r>
              <a:rPr 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2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редица</a:t>
            </a:r>
            <a:r>
              <a:rPr 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фактори</a:t>
            </a:r>
            <a:r>
              <a:rPr 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включително</a:t>
            </a:r>
            <a:r>
              <a:rPr 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климатични</a:t>
            </a:r>
            <a:r>
              <a:rPr 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културни</a:t>
            </a:r>
            <a:r>
              <a:rPr 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природни</a:t>
            </a:r>
            <a:r>
              <a:rPr 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особености</a:t>
            </a:r>
            <a:r>
              <a:rPr 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достъпност</a:t>
            </a:r>
            <a:r>
              <a:rPr 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услуги и </a:t>
            </a:r>
            <a:r>
              <a:rPr lang="ru-RU" sz="2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изградена</a:t>
            </a:r>
            <a:r>
              <a:rPr 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среда. </a:t>
            </a:r>
            <a:endParaRPr lang="bg-BG" sz="2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475878" y="2720356"/>
            <a:ext cx="75982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родължителният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успех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зависи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устойчивото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управление,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което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bg-BG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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запазва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екосистемите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които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поддържат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местното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население и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привличат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туристи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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осигурява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устойчиви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темпове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потребление на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ресурси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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предоставя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ефективни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услуги,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които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имат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капацитет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приемат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броя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посетителите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пиковия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сезон </a:t>
            </a:r>
            <a:endParaRPr lang="bg-BG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454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37"/>
          <p:cNvSpPr txBox="1">
            <a:spLocks noGrp="1"/>
          </p:cNvSpPr>
          <p:nvPr>
            <p:ph type="subTitle" idx="4294967295"/>
          </p:nvPr>
        </p:nvSpPr>
        <p:spPr>
          <a:xfrm>
            <a:off x="674673" y="1066802"/>
            <a:ext cx="7402286" cy="783770"/>
          </a:xfrm>
          <a:prstGeom prst="rect">
            <a:avLst/>
          </a:prstGeom>
          <a:solidFill>
            <a:srgbClr val="DFE5E8"/>
          </a:solidFill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 algn="ctr">
              <a:spcAft>
                <a:spcPts val="1600"/>
              </a:spcAft>
              <a:buNone/>
            </a:pP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НА ПОСЕТИТЕЛИТЕ И НА ЕФЕКТИТЕ, ОКАЗВАНИ ОТ ТЯХ ВЪРХУ СРЕДАТА</a:t>
            </a:r>
          </a:p>
        </p:txBody>
      </p:sp>
      <p:graphicFrame>
        <p:nvGraphicFramePr>
          <p:cNvPr id="11" name="Diagram 276258"/>
          <p:cNvGraphicFramePr/>
          <p:nvPr>
            <p:extLst>
              <p:ext uri="{D42A27DB-BD31-4B8C-83A1-F6EECF244321}">
                <p14:modId xmlns:p14="http://schemas.microsoft.com/office/powerpoint/2010/main" val="3474439938"/>
              </p:ext>
            </p:extLst>
          </p:nvPr>
        </p:nvGraphicFramePr>
        <p:xfrm>
          <a:off x="674673" y="2155372"/>
          <a:ext cx="7554927" cy="5046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Групиране 8"/>
          <p:cNvGrpSpPr/>
          <p:nvPr/>
        </p:nvGrpSpPr>
        <p:grpSpPr>
          <a:xfrm>
            <a:off x="447474" y="111115"/>
            <a:ext cx="8076612" cy="650887"/>
            <a:chOff x="447474" y="111115"/>
            <a:chExt cx="8076612" cy="683980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4128" y="195123"/>
              <a:ext cx="899958" cy="599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Картина 11">
              <a:extLst>
                <a:ext uri="{FF2B5EF4-FFF2-40B4-BE49-F238E27FC236}">
                  <a16:creationId xmlns:a16="http://schemas.microsoft.com/office/drawing/2014/main" xmlns="" id="{6C946992-6401-4E21-91DC-C88DCCDBA2F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474" y="111115"/>
              <a:ext cx="2891471" cy="6723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9759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128" y="195123"/>
            <a:ext cx="899958" cy="59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xmlns="" id="{6C946992-6401-4E21-91DC-C88DCCDBA2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74" y="111115"/>
            <a:ext cx="2891471" cy="672366"/>
          </a:xfrm>
          <a:prstGeom prst="rect">
            <a:avLst/>
          </a:prstGeom>
        </p:spPr>
      </p:pic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845576" y="1046462"/>
            <a:ext cx="7228531" cy="1662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endParaRPr lang="bg-BG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Картина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1588" y="783481"/>
            <a:ext cx="7335612" cy="615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073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128" y="195123"/>
            <a:ext cx="899958" cy="59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xmlns="" id="{6C946992-6401-4E21-91DC-C88DCCDBA2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74" y="111115"/>
            <a:ext cx="2891471" cy="672366"/>
          </a:xfrm>
          <a:prstGeom prst="rect">
            <a:avLst/>
          </a:prstGeom>
        </p:spPr>
      </p:pic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845576" y="1046462"/>
            <a:ext cx="7228531" cy="1662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endParaRPr lang="bg-BG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авоъгълник 1"/>
          <p:cNvSpPr/>
          <p:nvPr/>
        </p:nvSpPr>
        <p:spPr>
          <a:xfrm>
            <a:off x="389047" y="1877602"/>
            <a:ext cx="81415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управление на </a:t>
            </a:r>
            <a:r>
              <a:rPr lang="ru-RU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дестинацията</a:t>
            </a:r>
            <a:endParaRPr lang="bg-BG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авоъгълник 2"/>
          <p:cNvSpPr/>
          <p:nvPr/>
        </p:nvSpPr>
        <p:spPr>
          <a:xfrm>
            <a:off x="539229" y="3002644"/>
            <a:ext cx="7841223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Национална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за 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устойчиво развитие 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натуризма</a:t>
            </a:r>
            <a:endParaRPr lang="ru-RU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 err="1" smtClean="0">
                <a:solidFill>
                  <a:srgbClr val="002060"/>
                </a:solidFill>
              </a:rPr>
              <a:t>Актуализирана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Национална</a:t>
            </a:r>
            <a:r>
              <a:rPr lang="ru-RU" sz="2800" b="1" dirty="0">
                <a:solidFill>
                  <a:srgbClr val="002060"/>
                </a:solidFill>
              </a:rPr>
              <a:t> стратегия за устойчиво развитие на туризма в </a:t>
            </a:r>
            <a:r>
              <a:rPr lang="ru-RU" sz="2800" b="1" dirty="0" err="1">
                <a:solidFill>
                  <a:srgbClr val="002060"/>
                </a:solidFill>
              </a:rPr>
              <a:t>Република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България</a:t>
            </a:r>
            <a:r>
              <a:rPr lang="ru-RU" sz="2800" b="1" dirty="0">
                <a:solidFill>
                  <a:srgbClr val="002060"/>
                </a:solidFill>
              </a:rPr>
              <a:t> 2014-2030 г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endParaRPr lang="ru-RU" sz="2800" b="1" dirty="0">
              <a:solidFill>
                <a:srgbClr val="002060"/>
              </a:solidFill>
            </a:endParaRP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План за действие за периода 2017-2020 г.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00377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128" y="195123"/>
            <a:ext cx="899958" cy="59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xmlns="" id="{6C946992-6401-4E21-91DC-C88DCCDBA2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74" y="111115"/>
            <a:ext cx="2891471" cy="672366"/>
          </a:xfrm>
          <a:prstGeom prst="rect">
            <a:avLst/>
          </a:prstGeom>
        </p:spPr>
      </p:pic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845576" y="1046462"/>
            <a:ext cx="7228531" cy="1662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endParaRPr lang="bg-BG" sz="18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Текстово поле 1"/>
          <p:cNvSpPr txBox="1"/>
          <p:nvPr/>
        </p:nvSpPr>
        <p:spPr>
          <a:xfrm>
            <a:off x="1270327" y="2264228"/>
            <a:ext cx="63790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Благодаря за вниманието!</a:t>
            </a:r>
          </a:p>
          <a:p>
            <a:pPr algn="ctr"/>
            <a:endParaRPr lang="bg-BG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bg-BG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bg-BG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bg-BG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Д-р Райна Пашова</a:t>
            </a:r>
          </a:p>
          <a:p>
            <a:pPr algn="ctr"/>
            <a:endParaRPr lang="bg-BG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bg-BG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Експерт по туризъм</a:t>
            </a:r>
            <a:endParaRPr lang="bg-BG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97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128" y="195123"/>
            <a:ext cx="899958" cy="59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xmlns="" id="{6C946992-6401-4E21-91DC-C88DCCDBA2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74" y="111115"/>
            <a:ext cx="2891471" cy="672366"/>
          </a:xfrm>
          <a:prstGeom prst="rect">
            <a:avLst/>
          </a:prstGeom>
        </p:spPr>
      </p:pic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1371600" y="1766720"/>
            <a:ext cx="6400800" cy="1662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КОНТРОЛ НА ВЪЗДЕЙСТВИЕТО НА ТУРИЗМА ВЪРХУ ОКОЛНАТА СРЕДА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Чрез управление на </a:t>
            </a:r>
            <a:r>
              <a:rPr lang="ru-RU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туристическата</a:t>
            </a:r>
            <a:r>
              <a:rPr lang="ru-RU" sz="2800" b="1" i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дестинация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bg-BG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755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37"/>
          <p:cNvSpPr/>
          <p:nvPr/>
        </p:nvSpPr>
        <p:spPr>
          <a:xfrm>
            <a:off x="3644175" y="1981875"/>
            <a:ext cx="5191481" cy="3180000"/>
          </a:xfrm>
          <a:prstGeom prst="rect">
            <a:avLst/>
          </a:prstGeom>
          <a:noFill/>
          <a:ln w="19050" cap="flat" cmpd="sng">
            <a:solidFill>
              <a:srgbClr val="78909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68" name="Google Shape;468;p37"/>
          <p:cNvSpPr/>
          <p:nvPr/>
        </p:nvSpPr>
        <p:spPr>
          <a:xfrm>
            <a:off x="3482250" y="1839000"/>
            <a:ext cx="5162020" cy="3180000"/>
          </a:xfrm>
          <a:prstGeom prst="rect">
            <a:avLst/>
          </a:prstGeom>
          <a:solidFill>
            <a:srgbClr val="78909C">
              <a:alpha val="236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71" name="Google Shape;471;p37"/>
          <p:cNvSpPr txBox="1">
            <a:spLocks noGrp="1"/>
          </p:cNvSpPr>
          <p:nvPr>
            <p:ph type="body" idx="1"/>
          </p:nvPr>
        </p:nvSpPr>
        <p:spPr>
          <a:xfrm>
            <a:off x="6995138" y="2758462"/>
            <a:ext cx="4938820" cy="2956075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165100" indent="0">
              <a:lnSpc>
                <a:spcPct val="115000"/>
              </a:lnSpc>
              <a:buNone/>
            </a:pPr>
            <a:endParaRPr dirty="0"/>
          </a:p>
        </p:txBody>
      </p:sp>
      <p:sp>
        <p:nvSpPr>
          <p:cNvPr id="472" name="Google Shape;472;p37"/>
          <p:cNvSpPr txBox="1">
            <a:spLocks noGrp="1"/>
          </p:cNvSpPr>
          <p:nvPr>
            <p:ph type="subTitle" idx="4294967295"/>
          </p:nvPr>
        </p:nvSpPr>
        <p:spPr>
          <a:xfrm>
            <a:off x="594093" y="2752614"/>
            <a:ext cx="2006326" cy="1282553"/>
          </a:xfrm>
          <a:prstGeom prst="rect">
            <a:avLst/>
          </a:prstGeom>
          <a:solidFill>
            <a:srgbClr val="DFE5E8"/>
          </a:solidFill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165100" indent="0">
              <a:buNone/>
            </a:pPr>
            <a:r>
              <a:rPr lang="ru-RU" sz="1400" dirty="0"/>
              <a:t>ПАРАМЕТРИ НА УСТОЙЧИВОСТТА И УСТОЙЧИВОТО РАЗВИТИЕ</a:t>
            </a:r>
          </a:p>
        </p:txBody>
      </p:sp>
      <p:sp>
        <p:nvSpPr>
          <p:cNvPr id="3" name="Isosceles Triangle 5"/>
          <p:cNvSpPr>
            <a:spLocks noChangeArrowheads="1"/>
          </p:cNvSpPr>
          <p:nvPr/>
        </p:nvSpPr>
        <p:spPr bwMode="auto">
          <a:xfrm>
            <a:off x="3580202" y="2085717"/>
            <a:ext cx="5133975" cy="800100"/>
          </a:xfrm>
          <a:prstGeom prst="triangle">
            <a:avLst>
              <a:gd name="adj" fmla="val 50000"/>
            </a:avLst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altLang="bg-BG" sz="12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УСТОЙЧИВО РАЗВИТИЕ</a:t>
            </a:r>
            <a:endParaRPr lang="bg-BG" altLang="bg-BG">
              <a:latin typeface="Arial" panose="020B0604020202020204" pitchFamily="34" charset="0"/>
            </a:endParaRP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3665927" y="3268405"/>
            <a:ext cx="1514475" cy="1571625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altLang="bg-BG" sz="12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Високо качество на природната среда</a:t>
            </a:r>
            <a:endParaRPr lang="bg-BG" altLang="bg-BG">
              <a:latin typeface="Arial" panose="020B0604020202020204" pitchFamily="34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5399477" y="3268405"/>
            <a:ext cx="1514475" cy="1571625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altLang="bg-BG" sz="1200">
                <a:latin typeface="Arial" panose="020B0604020202020204" pitchFamily="34" charset="0"/>
                <a:ea typeface="Times New Roman" panose="02020603050405020304" pitchFamily="18" charset="0"/>
              </a:rPr>
              <a:t>Стабилност на икономиката за всички народи</a:t>
            </a:r>
            <a:endParaRPr lang="bg-BG" altLang="bg-BG">
              <a:latin typeface="Arial" panose="020B0604020202020204" pitchFamily="34" charset="0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7218752" y="3268405"/>
            <a:ext cx="1514475" cy="1533525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altLang="bg-BG" sz="1200">
                <a:latin typeface="Arial" panose="020B0604020202020204" pitchFamily="34" charset="0"/>
                <a:ea typeface="Times New Roman" panose="02020603050405020304" pitchFamily="18" charset="0"/>
              </a:rPr>
              <a:t>Високо гражданско съзнание и съпричастност</a:t>
            </a:r>
            <a:endParaRPr lang="bg-BG" altLang="bg-BG"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89689" y="164546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310327" y="187406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grpSp>
        <p:nvGrpSpPr>
          <p:cNvPr id="17" name="Групиране 16"/>
          <p:cNvGrpSpPr/>
          <p:nvPr/>
        </p:nvGrpSpPr>
        <p:grpSpPr>
          <a:xfrm>
            <a:off x="447474" y="111115"/>
            <a:ext cx="8076612" cy="683980"/>
            <a:chOff x="447474" y="111115"/>
            <a:chExt cx="8076612" cy="683980"/>
          </a:xfrm>
        </p:grpSpPr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4128" y="195123"/>
              <a:ext cx="899958" cy="599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Картина 18">
              <a:extLst>
                <a:ext uri="{FF2B5EF4-FFF2-40B4-BE49-F238E27FC236}">
                  <a16:creationId xmlns:a16="http://schemas.microsoft.com/office/drawing/2014/main" xmlns="" id="{6C946992-6401-4E21-91DC-C88DCCDBA2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474" y="111115"/>
              <a:ext cx="2891471" cy="6723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50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иране 2"/>
          <p:cNvGrpSpPr/>
          <p:nvPr/>
        </p:nvGrpSpPr>
        <p:grpSpPr>
          <a:xfrm>
            <a:off x="447474" y="111115"/>
            <a:ext cx="8076612" cy="683980"/>
            <a:chOff x="447474" y="111115"/>
            <a:chExt cx="8076612" cy="68398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4128" y="195123"/>
              <a:ext cx="899958" cy="599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Картина 7">
              <a:extLst>
                <a:ext uri="{FF2B5EF4-FFF2-40B4-BE49-F238E27FC236}">
                  <a16:creationId xmlns:a16="http://schemas.microsoft.com/office/drawing/2014/main" xmlns="" id="{6C946992-6401-4E21-91DC-C88DCCDBA2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474" y="111115"/>
              <a:ext cx="2891471" cy="672366"/>
            </a:xfrm>
            <a:prstGeom prst="rect">
              <a:avLst/>
            </a:prstGeom>
          </p:spPr>
        </p:pic>
      </p:grpSp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447474" y="1749530"/>
            <a:ext cx="8258005" cy="4338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Условия на живот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Повече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разнообразие в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развлекателни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дейности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съоръжения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Подобрена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публична инфраструктура;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По-хубави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по-разнообразни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дрехи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храна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По-бърз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транспорт;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По-високи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приходи и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повече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възможности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за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заетост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Подобрено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качество на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образованието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По-добро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качество на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градската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среда</a:t>
            </a:r>
            <a:endParaRPr lang="ru-RU" sz="22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авоъгълник 1"/>
          <p:cNvSpPr/>
          <p:nvPr/>
        </p:nvSpPr>
        <p:spPr>
          <a:xfrm>
            <a:off x="55000" y="1877602"/>
            <a:ext cx="84690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mtClean="0"/>
          </a:p>
          <a:p>
            <a:endParaRPr lang="bg-BG" dirty="0"/>
          </a:p>
        </p:txBody>
      </p:sp>
      <p:sp>
        <p:nvSpPr>
          <p:cNvPr id="7" name="Google Shape;472;p37"/>
          <p:cNvSpPr txBox="1">
            <a:spLocks noGrp="1"/>
          </p:cNvSpPr>
          <p:nvPr>
            <p:ph type="subTitle" idx="4294967295"/>
          </p:nvPr>
        </p:nvSpPr>
        <p:spPr>
          <a:xfrm>
            <a:off x="1088571" y="979902"/>
            <a:ext cx="7030625" cy="623105"/>
          </a:xfrm>
          <a:prstGeom prst="rect">
            <a:avLst/>
          </a:prstGeom>
          <a:solidFill>
            <a:srgbClr val="DFE5E8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Aft>
                <a:spcPts val="1600"/>
              </a:spcAft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ПОСЛЕДИЦИ ОТ РАЗВИТИЕТО НА ТУРИЗМА</a:t>
            </a:r>
            <a:endPara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366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иране 2"/>
          <p:cNvGrpSpPr/>
          <p:nvPr/>
        </p:nvGrpSpPr>
        <p:grpSpPr>
          <a:xfrm>
            <a:off x="447474" y="111115"/>
            <a:ext cx="8076612" cy="683980"/>
            <a:chOff x="447474" y="111115"/>
            <a:chExt cx="8076612" cy="68398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4128" y="195123"/>
              <a:ext cx="899958" cy="599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Картина 7">
              <a:extLst>
                <a:ext uri="{FF2B5EF4-FFF2-40B4-BE49-F238E27FC236}">
                  <a16:creationId xmlns:a16="http://schemas.microsoft.com/office/drawing/2014/main" xmlns="" id="{6C946992-6401-4E21-91DC-C88DCCDBA2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474" y="111115"/>
              <a:ext cx="2891471" cy="672366"/>
            </a:xfrm>
            <a:prstGeom prst="rect">
              <a:avLst/>
            </a:prstGeom>
          </p:spPr>
        </p:pic>
      </p:grpSp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447474" y="1749530"/>
            <a:ext cx="8258005" cy="4338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Условия на </a:t>
            </a:r>
            <a:r>
              <a:rPr lang="ru-RU" b="1" i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живот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Начин на живот на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жителите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По-добро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качество на живот;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Спад в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движението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хората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от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селските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райони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към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градските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райони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Повече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програми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за обмен на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младежи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Повече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събития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развлекателни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дейности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достъпни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за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местните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хора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авоъгълник 1"/>
          <p:cNvSpPr/>
          <p:nvPr/>
        </p:nvSpPr>
        <p:spPr>
          <a:xfrm>
            <a:off x="55000" y="1877602"/>
            <a:ext cx="84690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mtClean="0"/>
          </a:p>
          <a:p>
            <a:endParaRPr lang="bg-BG" dirty="0"/>
          </a:p>
        </p:txBody>
      </p:sp>
      <p:sp>
        <p:nvSpPr>
          <p:cNvPr id="7" name="Google Shape;472;p37"/>
          <p:cNvSpPr txBox="1">
            <a:spLocks noGrp="1"/>
          </p:cNvSpPr>
          <p:nvPr>
            <p:ph type="subTitle" idx="4294967295"/>
          </p:nvPr>
        </p:nvSpPr>
        <p:spPr>
          <a:xfrm>
            <a:off x="1088571" y="979902"/>
            <a:ext cx="7030625" cy="623105"/>
          </a:xfrm>
          <a:prstGeom prst="rect">
            <a:avLst/>
          </a:prstGeom>
          <a:solidFill>
            <a:srgbClr val="DFE5E8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Aft>
                <a:spcPts val="1600"/>
              </a:spcAft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ПОСЛЕДИЦИ ОТ РАЗВИТИЕТО НА ТУРИЗМА</a:t>
            </a:r>
            <a:endPara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316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иране 2"/>
          <p:cNvGrpSpPr/>
          <p:nvPr/>
        </p:nvGrpSpPr>
        <p:grpSpPr>
          <a:xfrm>
            <a:off x="447474" y="111115"/>
            <a:ext cx="8076612" cy="683980"/>
            <a:chOff x="447474" y="111115"/>
            <a:chExt cx="8076612" cy="68398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4128" y="195123"/>
              <a:ext cx="899958" cy="599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Картина 7">
              <a:extLst>
                <a:ext uri="{FF2B5EF4-FFF2-40B4-BE49-F238E27FC236}">
                  <a16:creationId xmlns:a16="http://schemas.microsoft.com/office/drawing/2014/main" xmlns="" id="{6C946992-6401-4E21-91DC-C88DCCDBA2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474" y="111115"/>
              <a:ext cx="2891471" cy="672366"/>
            </a:xfrm>
            <a:prstGeom prst="rect">
              <a:avLst/>
            </a:prstGeom>
          </p:spPr>
        </p:pic>
      </p:grpSp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447474" y="1536099"/>
            <a:ext cx="8522355" cy="4338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Условия на живот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Повишена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расова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дискриминация,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престъпления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проституция;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Преселването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традиционните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общности;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Задръстванията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Липса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търговски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площи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заведения;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Недостиг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на стоки и услуги;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Трудности на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устойчивото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развитие;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Спорадично насилие</a:t>
            </a:r>
          </a:p>
        </p:txBody>
      </p:sp>
      <p:sp>
        <p:nvSpPr>
          <p:cNvPr id="2" name="Правоъгълник 1"/>
          <p:cNvSpPr/>
          <p:nvPr/>
        </p:nvSpPr>
        <p:spPr>
          <a:xfrm>
            <a:off x="55000" y="1877602"/>
            <a:ext cx="84690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mtClean="0"/>
          </a:p>
          <a:p>
            <a:endParaRPr lang="bg-BG" dirty="0"/>
          </a:p>
        </p:txBody>
      </p:sp>
      <p:sp>
        <p:nvSpPr>
          <p:cNvPr id="7" name="Google Shape;472;p37"/>
          <p:cNvSpPr txBox="1">
            <a:spLocks noGrp="1"/>
          </p:cNvSpPr>
          <p:nvPr>
            <p:ph type="subTitle" idx="4294967295"/>
          </p:nvPr>
        </p:nvSpPr>
        <p:spPr>
          <a:xfrm>
            <a:off x="1043482" y="707436"/>
            <a:ext cx="7030625" cy="623105"/>
          </a:xfrm>
          <a:prstGeom prst="rect">
            <a:avLst/>
          </a:prstGeom>
          <a:solidFill>
            <a:srgbClr val="DFE5E8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Aft>
                <a:spcPts val="1600"/>
              </a:spcAft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ПОСЛЕДИЦИ ОТ РАЗВИТИЕТО НА ТУРИЗМА</a:t>
            </a:r>
            <a:endPara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118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иране 2"/>
          <p:cNvGrpSpPr/>
          <p:nvPr/>
        </p:nvGrpSpPr>
        <p:grpSpPr>
          <a:xfrm>
            <a:off x="447474" y="111115"/>
            <a:ext cx="8076612" cy="683980"/>
            <a:chOff x="447474" y="111115"/>
            <a:chExt cx="8076612" cy="68398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4128" y="195123"/>
              <a:ext cx="899958" cy="599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Картина 7">
              <a:extLst>
                <a:ext uri="{FF2B5EF4-FFF2-40B4-BE49-F238E27FC236}">
                  <a16:creationId xmlns:a16="http://schemas.microsoft.com/office/drawing/2014/main" xmlns="" id="{6C946992-6401-4E21-91DC-C88DCCDBA2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474" y="111115"/>
              <a:ext cx="2891471" cy="672366"/>
            </a:xfrm>
            <a:prstGeom prst="rect">
              <a:avLst/>
            </a:prstGeom>
          </p:spPr>
        </p:pic>
      </p:grpSp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55000" y="1536099"/>
            <a:ext cx="8914829" cy="4338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spcBef>
                <a:spcPts val="0"/>
              </a:spcBef>
            </a:pPr>
            <a:r>
              <a:rPr 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Местна</a:t>
            </a: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култура</a:t>
            </a:r>
            <a:endParaRPr lang="ru-RU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</a:pP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Нарушаване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социалния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 algn="just">
              <a:spcBef>
                <a:spcPts val="0"/>
              </a:spcBef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</a:pP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Културен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упадък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 algn="just">
              <a:spcBef>
                <a:spcPts val="0"/>
              </a:spcBef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</a:pP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Негативните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промени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диетата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култура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жителите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питейни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ритуали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облеклото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религиозни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ценности;</a:t>
            </a:r>
          </a:p>
          <a:p>
            <a:pPr lvl="0" algn="just">
              <a:spcBef>
                <a:spcPts val="0"/>
              </a:spcBef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Начин на живот на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местните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жители;</a:t>
            </a:r>
          </a:p>
          <a:p>
            <a:pPr lvl="0" algn="just">
              <a:spcBef>
                <a:spcPts val="0"/>
              </a:spcBef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</a:pP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Разпадането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конвенционалната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семейна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структура и отношения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 algn="just">
              <a:spcBef>
                <a:spcPts val="0"/>
              </a:spcBef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</a:pP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Поведението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младите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поколения се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влошава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 algn="just">
              <a:spcBef>
                <a:spcPts val="0"/>
              </a:spcBef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</a:pP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Жителите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изправени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пред </a:t>
            </a: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експлоатация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 algn="just">
              <a:spcBef>
                <a:spcPts val="0"/>
              </a:spcBef>
            </a:pPr>
            <a:endParaRPr lang="ru-RU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</a:pP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Противоречия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членовете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общността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авоъгълник 1"/>
          <p:cNvSpPr/>
          <p:nvPr/>
        </p:nvSpPr>
        <p:spPr>
          <a:xfrm>
            <a:off x="55000" y="1877602"/>
            <a:ext cx="84690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mtClean="0"/>
          </a:p>
          <a:p>
            <a:endParaRPr lang="bg-BG" dirty="0"/>
          </a:p>
        </p:txBody>
      </p:sp>
      <p:sp>
        <p:nvSpPr>
          <p:cNvPr id="7" name="Google Shape;472;p37"/>
          <p:cNvSpPr txBox="1">
            <a:spLocks noGrp="1"/>
          </p:cNvSpPr>
          <p:nvPr>
            <p:ph type="subTitle" idx="4294967295"/>
          </p:nvPr>
        </p:nvSpPr>
        <p:spPr>
          <a:xfrm>
            <a:off x="1043482" y="707436"/>
            <a:ext cx="7030625" cy="623105"/>
          </a:xfrm>
          <a:prstGeom prst="rect">
            <a:avLst/>
          </a:prstGeom>
          <a:solidFill>
            <a:srgbClr val="DFE5E8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Aft>
                <a:spcPts val="1600"/>
              </a:spcAft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ПОСЛЕДИЦИ ОТ РАЗВИТИЕТО НА ТУРИЗМА</a:t>
            </a:r>
            <a:endPara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059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иране 2"/>
          <p:cNvGrpSpPr/>
          <p:nvPr/>
        </p:nvGrpSpPr>
        <p:grpSpPr>
          <a:xfrm>
            <a:off x="447474" y="111115"/>
            <a:ext cx="8076612" cy="683980"/>
            <a:chOff x="447474" y="111115"/>
            <a:chExt cx="8076612" cy="68398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4128" y="195123"/>
              <a:ext cx="899958" cy="599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Картина 7">
              <a:extLst>
                <a:ext uri="{FF2B5EF4-FFF2-40B4-BE49-F238E27FC236}">
                  <a16:creationId xmlns:a16="http://schemas.microsoft.com/office/drawing/2014/main" xmlns="" id="{6C946992-6401-4E21-91DC-C88DCCDBA2F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474" y="111115"/>
              <a:ext cx="2891471" cy="672366"/>
            </a:xfrm>
            <a:prstGeom prst="rect">
              <a:avLst/>
            </a:prstGeom>
          </p:spPr>
        </p:pic>
      </p:grpSp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1476948" y="991516"/>
            <a:ext cx="7228531" cy="1662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endParaRPr lang="bg-BG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авоъгълник 1"/>
          <p:cNvSpPr/>
          <p:nvPr/>
        </p:nvSpPr>
        <p:spPr>
          <a:xfrm>
            <a:off x="55000" y="1877602"/>
            <a:ext cx="84690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mtClean="0"/>
          </a:p>
          <a:p>
            <a:endParaRPr lang="bg-BG" dirty="0"/>
          </a:p>
        </p:txBody>
      </p:sp>
      <p:sp>
        <p:nvSpPr>
          <p:cNvPr id="7" name="Google Shape;472;p37"/>
          <p:cNvSpPr txBox="1">
            <a:spLocks noGrp="1"/>
          </p:cNvSpPr>
          <p:nvPr>
            <p:ph type="subTitle" idx="4294967295"/>
          </p:nvPr>
        </p:nvSpPr>
        <p:spPr>
          <a:xfrm>
            <a:off x="1302776" y="795095"/>
            <a:ext cx="6774424" cy="784684"/>
          </a:xfrm>
          <a:prstGeom prst="rect">
            <a:avLst/>
          </a:prstGeom>
          <a:solidFill>
            <a:srgbClr val="DFE5E8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Aft>
                <a:spcPts val="1600"/>
              </a:spcAft>
              <a:buNone/>
            </a:pP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УСТОЙЧИВИЯ ТУРИЗЪМ КАТО ИНСТРУМЕНТ ЗА ПОСТИГАНЕ НА УСТОЙЧИВИ ЕФЕКТИ </a:t>
            </a:r>
          </a:p>
        </p:txBody>
      </p:sp>
      <p:graphicFrame>
        <p:nvGraphicFramePr>
          <p:cNvPr id="9" name="Об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9870299"/>
              </p:ext>
            </p:extLst>
          </p:nvPr>
        </p:nvGraphicFramePr>
        <p:xfrm>
          <a:off x="1302776" y="1787814"/>
          <a:ext cx="7047138" cy="6003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7" imgW="5757666" imgH="5947054" progId="Word.Document.12">
                  <p:embed/>
                </p:oleObj>
              </mc:Choice>
              <mc:Fallback>
                <p:oleObj name="Document" r:id="rId7" imgW="5757666" imgH="594705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02776" y="1787814"/>
                        <a:ext cx="7047138" cy="60036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1412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128" y="195123"/>
            <a:ext cx="899958" cy="59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xmlns="" id="{6C946992-6401-4E21-91DC-C88DCCDBA2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74" y="111115"/>
            <a:ext cx="2891471" cy="672366"/>
          </a:xfrm>
          <a:prstGeom prst="rect">
            <a:avLst/>
          </a:prstGeom>
        </p:spPr>
      </p:pic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845576" y="1877602"/>
            <a:ext cx="7228531" cy="1662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ru-RU" sz="3200" b="1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Туризмът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е </a:t>
            </a:r>
            <a:r>
              <a:rPr lang="ru-RU" sz="3200" b="1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като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огън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ru-RU" sz="3200" b="1" i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i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можете 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 </a:t>
            </a:r>
            <a:r>
              <a:rPr lang="ru-RU" sz="3200" b="1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готвите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храната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си с него, но </a:t>
            </a:r>
            <a:r>
              <a:rPr lang="ru-RU" sz="3200" b="1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ако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не </a:t>
            </a:r>
            <a:r>
              <a:rPr lang="ru-RU" sz="3200" b="1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внимавате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200" b="1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това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може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да изгори и </a:t>
            </a:r>
            <a:r>
              <a:rPr lang="ru-RU" sz="3200" b="1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къщата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ви</a:t>
            </a:r>
            <a:r>
              <a:rPr lang="ru-RU" sz="3200" b="1" i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endParaRPr lang="bg-BG" sz="3200" b="1" i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авоъгълник 1"/>
          <p:cNvSpPr/>
          <p:nvPr/>
        </p:nvSpPr>
        <p:spPr>
          <a:xfrm>
            <a:off x="55000" y="1877602"/>
            <a:ext cx="84690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583367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на Office">
  <a:themeElements>
    <a:clrScheme name="Тема н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н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н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1762</TotalTime>
  <Words>558</Words>
  <Application>Microsoft Office PowerPoint</Application>
  <PresentationFormat>Презентация на цял екран (4:3)</PresentationFormat>
  <Paragraphs>94</Paragraphs>
  <Slides>14</Slides>
  <Notes>11</Notes>
  <HiddenSlides>0</HiddenSlides>
  <MMClips>0</MMClips>
  <ScaleCrop>false</ScaleCrop>
  <HeadingPairs>
    <vt:vector size="8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1</vt:i4>
      </vt:variant>
      <vt:variant>
        <vt:lpstr>Заглавия на слайдовете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Corbel</vt:lpstr>
      <vt:lpstr>Times New Roman</vt:lpstr>
      <vt:lpstr>Тема на Office</vt:lpstr>
      <vt:lpstr>Document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Sim</dc:creator>
  <cp:lastModifiedBy>GTodorov</cp:lastModifiedBy>
  <cp:revision>42</cp:revision>
  <dcterms:created xsi:type="dcterms:W3CDTF">2021-03-03T07:59:05Z</dcterms:created>
  <dcterms:modified xsi:type="dcterms:W3CDTF">2021-06-22T11:08:47Z</dcterms:modified>
</cp:coreProperties>
</file>