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63" r:id="rId4"/>
    <p:sldId id="267" r:id="rId5"/>
    <p:sldId id="282" r:id="rId6"/>
    <p:sldId id="285" r:id="rId7"/>
    <p:sldId id="257" r:id="rId8"/>
    <p:sldId id="258" r:id="rId9"/>
    <p:sldId id="259" r:id="rId10"/>
    <p:sldId id="260" r:id="rId11"/>
    <p:sldId id="276" r:id="rId12"/>
    <p:sldId id="261" r:id="rId13"/>
    <p:sldId id="262" r:id="rId14"/>
    <p:sldId id="264" r:id="rId15"/>
    <p:sldId id="265" r:id="rId16"/>
    <p:sldId id="271" r:id="rId17"/>
    <p:sldId id="277" r:id="rId18"/>
    <p:sldId id="278" r:id="rId19"/>
    <p:sldId id="279" r:id="rId20"/>
    <p:sldId id="272" r:id="rId21"/>
    <p:sldId id="283" r:id="rId22"/>
    <p:sldId id="275" r:id="rId23"/>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77"/>
      </p:cViewPr>
      <p:guideLst>
        <p:guide orient="horz" pos="2137"/>
        <p:guide pos="386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bg-BG" smtClean="0"/>
              <a:t>Редакт. стил загл. образец</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bg-BG" smtClean="0"/>
              <a:t>Редакт. стил загл. образец</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bg-BG" smtClean="0"/>
              <a:t>Редакт. стил загл. образец</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bg-BG" smtClean="0"/>
              <a:t>Редакт. стил загл. образец</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bg-BG" smtClean="0"/>
              <a:t>Редакт. стил загл. образец</a:t>
            </a:r>
            <a:endParaRPr lang="en-US" dirty="0"/>
          </a:p>
        </p:txBody>
      </p:sp>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bg-BG" smtClean="0"/>
              <a:t>Редакт. стил загл. образец</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42A54C80-263E-416B-A8E0-580EDEADCBDC}" type="datetimeFigureOut">
              <a:rPr lang="en-US" dirty="0"/>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culturalbridge-cbc.org/b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library.belitsa.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1180730" y="2329587"/>
            <a:ext cx="8336132" cy="1099413"/>
          </a:xfrm>
        </p:spPr>
        <p:txBody>
          <a:bodyPr/>
          <a:lstStyle/>
          <a:p>
            <a:pPr algn="ctr"/>
            <a:r>
              <a:rPr lang="ru-RU" sz="2400" dirty="0"/>
              <a:t>ФОРУМ</a:t>
            </a:r>
            <a:br>
              <a:rPr lang="ru-RU" sz="2400" dirty="0"/>
            </a:br>
            <a:r>
              <a:rPr lang="ru-RU" sz="2400" dirty="0"/>
              <a:t>Устойчив туризъм: Икономически ползи за общността</a:t>
            </a:r>
            <a:r>
              <a:rPr lang="ru-RU" sz="1200" dirty="0"/>
              <a:t/>
            </a:r>
            <a:br>
              <a:rPr lang="ru-RU" sz="1200" dirty="0"/>
            </a:br>
            <a:endParaRPr lang="bg-BG" sz="1200" dirty="0"/>
          </a:p>
        </p:txBody>
      </p:sp>
      <p:pic>
        <p:nvPicPr>
          <p:cNvPr id="5" name="Картина 4"/>
          <p:cNvPicPr>
            <a:picLocks noChangeAspect="1"/>
          </p:cNvPicPr>
          <p:nvPr/>
        </p:nvPicPr>
        <p:blipFill>
          <a:blip r:embed="rId2"/>
          <a:stretch>
            <a:fillRect/>
          </a:stretch>
        </p:blipFill>
        <p:spPr>
          <a:xfrm>
            <a:off x="1305017" y="142043"/>
            <a:ext cx="8140823" cy="1855433"/>
          </a:xfrm>
          <a:prstGeom prst="rect">
            <a:avLst/>
          </a:prstGeom>
        </p:spPr>
      </p:pic>
      <p:sp>
        <p:nvSpPr>
          <p:cNvPr id="3" name="Подзаглавие 2"/>
          <p:cNvSpPr>
            <a:spLocks noGrp="1"/>
          </p:cNvSpPr>
          <p:nvPr>
            <p:ph type="subTitle" idx="1"/>
          </p:nvPr>
        </p:nvSpPr>
        <p:spPr>
          <a:xfrm>
            <a:off x="1507067" y="3595457"/>
            <a:ext cx="7766936" cy="701335"/>
          </a:xfrm>
        </p:spPr>
        <p:txBody>
          <a:bodyPr>
            <a:normAutofit fontScale="85000" lnSpcReduction="10000"/>
          </a:bodyPr>
          <a:lstStyle/>
          <a:p>
            <a:r>
              <a:rPr lang="ru-RU" sz="2000" dirty="0">
                <a:solidFill>
                  <a:schemeClr val="tx1"/>
                </a:solidFill>
              </a:rPr>
              <a:t>Организатори: Център на ЕС „Европа директно“ – Благоевград, РЕКИЦ „</a:t>
            </a:r>
            <a:r>
              <a:rPr lang="ru-RU" sz="2000" dirty="0" smtClean="0">
                <a:solidFill>
                  <a:schemeClr val="tx1"/>
                </a:solidFill>
              </a:rPr>
              <a:t>Читалища " Благоевград и  НЧ </a:t>
            </a:r>
            <a:r>
              <a:rPr lang="ru-RU" sz="2000" dirty="0">
                <a:solidFill>
                  <a:schemeClr val="tx1"/>
                </a:solidFill>
              </a:rPr>
              <a:t>„Георги Тодоров 1885“ - Белица</a:t>
            </a:r>
          </a:p>
          <a:p>
            <a:endParaRPr lang="ru-RU" sz="2000" dirty="0">
              <a:solidFill>
                <a:schemeClr val="tx1"/>
              </a:solidFill>
            </a:endParaRPr>
          </a:p>
          <a:p>
            <a:endParaRPr lang="bg-BG" sz="2000" dirty="0">
              <a:solidFill>
                <a:schemeClr val="tx1"/>
              </a:solidFill>
            </a:endParaRPr>
          </a:p>
        </p:txBody>
      </p:sp>
      <p:pic>
        <p:nvPicPr>
          <p:cNvPr id="4" name="Картина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9232" y="5537076"/>
            <a:ext cx="997426" cy="997426"/>
          </a:xfrm>
          <a:prstGeom prst="rect">
            <a:avLst/>
          </a:prstGeom>
        </p:spPr>
      </p:pic>
      <p:pic>
        <p:nvPicPr>
          <p:cNvPr id="6" name="Картина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0490" y="5355885"/>
            <a:ext cx="1288742" cy="1213404"/>
          </a:xfrm>
          <a:prstGeom prst="rect">
            <a:avLst/>
          </a:prstGeom>
        </p:spPr>
      </p:pic>
      <p:pic>
        <p:nvPicPr>
          <p:cNvPr id="7" name="Картина 6"/>
          <p:cNvPicPr>
            <a:picLocks noChangeAspect="1"/>
          </p:cNvPicPr>
          <p:nvPr/>
        </p:nvPicPr>
        <p:blipFill>
          <a:blip r:embed="rId5"/>
          <a:stretch>
            <a:fillRect/>
          </a:stretch>
        </p:blipFill>
        <p:spPr>
          <a:xfrm>
            <a:off x="8290194" y="5638181"/>
            <a:ext cx="1054863" cy="931108"/>
          </a:xfrm>
          <a:prstGeom prst="rect">
            <a:avLst/>
          </a:prstGeom>
        </p:spPr>
      </p:pic>
      <p:pic>
        <p:nvPicPr>
          <p:cNvPr id="8" name="Картина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798" y="4842029"/>
            <a:ext cx="1578626" cy="1390095"/>
          </a:xfrm>
          <a:prstGeom prst="rect">
            <a:avLst/>
          </a:prstGeom>
        </p:spPr>
      </p:pic>
      <p:pic>
        <p:nvPicPr>
          <p:cNvPr id="9" name="Картина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76828" y="5282214"/>
            <a:ext cx="1524330" cy="949910"/>
          </a:xfrm>
          <a:prstGeom prst="rect">
            <a:avLst/>
          </a:prstGeom>
        </p:spPr>
      </p:pic>
    </p:spTree>
    <p:extLst>
      <p:ext uri="{BB962C8B-B14F-4D97-AF65-F5344CB8AC3E}">
        <p14:creationId xmlns:p14="http://schemas.microsoft.com/office/powerpoint/2010/main" val="2113164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843378" y="230820"/>
            <a:ext cx="8430623" cy="603681"/>
          </a:xfrm>
        </p:spPr>
        <p:txBody>
          <a:bodyPr>
            <a:normAutofit fontScale="90000"/>
          </a:bodyPr>
          <a:lstStyle/>
          <a:p>
            <a:pPr algn="ctr"/>
            <a:r>
              <a:rPr lang="ru-RU" sz="1800" dirty="0">
                <a:solidFill>
                  <a:srgbClr val="90C226"/>
                </a:solidFill>
              </a:rPr>
              <a:t>Подобряване на туристическия потенциал на региона  за по-добро запазване и устойчиво използване на природното и културното наследство</a:t>
            </a:r>
            <a:br>
              <a:rPr lang="ru-RU" sz="1800" dirty="0">
                <a:solidFill>
                  <a:srgbClr val="90C226"/>
                </a:solidFill>
              </a:rPr>
            </a:br>
            <a:r>
              <a:rPr lang="ru-RU" sz="3200" dirty="0">
                <a:solidFill>
                  <a:srgbClr val="90C226"/>
                </a:solidFill>
              </a:rPr>
              <a:t/>
            </a:r>
            <a:br>
              <a:rPr lang="ru-RU" sz="3200" dirty="0">
                <a:solidFill>
                  <a:srgbClr val="90C226"/>
                </a:solidFill>
              </a:rPr>
            </a:br>
            <a:endParaRPr lang="bg-BG" dirty="0"/>
          </a:p>
        </p:txBody>
      </p:sp>
      <p:sp>
        <p:nvSpPr>
          <p:cNvPr id="3" name="Контейнер за съдържание 2"/>
          <p:cNvSpPr>
            <a:spLocks noGrp="1"/>
          </p:cNvSpPr>
          <p:nvPr>
            <p:ph idx="1"/>
          </p:nvPr>
        </p:nvSpPr>
        <p:spPr>
          <a:xfrm>
            <a:off x="677334" y="834501"/>
            <a:ext cx="8848406" cy="5206861"/>
          </a:xfrm>
        </p:spPr>
        <p:txBody>
          <a:bodyPr>
            <a:normAutofit/>
          </a:bodyPr>
          <a:lstStyle/>
          <a:p>
            <a:endParaRPr lang="ru-RU" dirty="0" smtClean="0"/>
          </a:p>
          <a:p>
            <a:r>
              <a:rPr lang="ru-RU" dirty="0" smtClean="0"/>
              <a:t>2001г. Проект </a:t>
            </a:r>
            <a:r>
              <a:rPr lang="ru-RU" dirty="0"/>
              <a:t>"Консервация на тракийското светилище от национално значение в м. Бабяшка чука" с финансовата подкрепа на Министерството на културата – 10 </a:t>
            </a:r>
            <a:r>
              <a:rPr lang="ru-RU" dirty="0" smtClean="0"/>
              <a:t>000 лв. </a:t>
            </a:r>
            <a:endParaRPr lang="ru-RU" dirty="0"/>
          </a:p>
          <a:p>
            <a:r>
              <a:rPr lang="ru-RU" dirty="0"/>
              <a:t>2001 г. Проект "Белица – информация" </a:t>
            </a:r>
            <a:r>
              <a:rPr lang="ru-RU" dirty="0" smtClean="0"/>
              <a:t>с </a:t>
            </a:r>
            <a:r>
              <a:rPr lang="ru-RU" dirty="0"/>
              <a:t>финансовата подкрепа на Американското правителство – 4 500 </a:t>
            </a:r>
            <a:r>
              <a:rPr lang="ru-RU" dirty="0" smtClean="0"/>
              <a:t>лв. - изготвяне на първите указателни табели сочещи туристически обекти в града.</a:t>
            </a:r>
            <a:endParaRPr lang="ru-RU" dirty="0"/>
          </a:p>
          <a:p>
            <a:r>
              <a:rPr lang="ru-RU" dirty="0" smtClean="0"/>
              <a:t> </a:t>
            </a:r>
            <a:r>
              <a:rPr lang="ru-RU" dirty="0"/>
              <a:t>2005 </a:t>
            </a:r>
            <a:r>
              <a:rPr lang="ru-RU" dirty="0" smtClean="0"/>
              <a:t>г. Проект </a:t>
            </a:r>
            <a:r>
              <a:rPr lang="ru-RU" dirty="0"/>
              <a:t>"Белица – зелената приказка за вълшебните планини и танцуващата мечка" на  Община Белица -  одобрен по Програма ФАР на ЕС "Развитие на Българския екотуризъм" БЮДЖЕТНА ЛИНИЯ: BG </a:t>
            </a:r>
            <a:r>
              <a:rPr lang="ru-RU" dirty="0" smtClean="0"/>
              <a:t>0202.02. Асоцииран </a:t>
            </a:r>
            <a:r>
              <a:rPr lang="ru-RU" dirty="0"/>
              <a:t>партньор в проекта е читалище „</a:t>
            </a:r>
            <a:r>
              <a:rPr lang="ru-RU" dirty="0" smtClean="0"/>
              <a:t>Г.Тодоров1885” </a:t>
            </a:r>
            <a:r>
              <a:rPr lang="ru-RU" dirty="0"/>
              <a:t>и местен координатор </a:t>
            </a:r>
            <a:r>
              <a:rPr lang="ru-RU" dirty="0" smtClean="0"/>
              <a:t>в дейностите </a:t>
            </a:r>
            <a:r>
              <a:rPr lang="ru-RU" dirty="0"/>
              <a:t>с НПО и общността  на </a:t>
            </a:r>
            <a:r>
              <a:rPr lang="ru-RU" dirty="0" smtClean="0"/>
              <a:t>терититорията </a:t>
            </a:r>
            <a:r>
              <a:rPr lang="ru-RU" dirty="0"/>
              <a:t>на града и </a:t>
            </a:r>
            <a:r>
              <a:rPr lang="ru-RU" dirty="0" smtClean="0"/>
              <a:t>общината, </a:t>
            </a:r>
            <a:r>
              <a:rPr lang="ru-RU" dirty="0"/>
              <a:t>б</a:t>
            </a:r>
            <a:r>
              <a:rPr lang="ru-RU" dirty="0" smtClean="0"/>
              <a:t>е </a:t>
            </a:r>
            <a:r>
              <a:rPr lang="ru-RU" dirty="0"/>
              <a:t>с</a:t>
            </a:r>
            <a:r>
              <a:rPr lang="ru-RU" dirty="0" smtClean="0"/>
              <a:t>ъздаден туристически  информационен  </a:t>
            </a:r>
            <a:r>
              <a:rPr lang="ru-RU" dirty="0"/>
              <a:t>център </a:t>
            </a:r>
            <a:r>
              <a:rPr lang="ru-RU" dirty="0" smtClean="0"/>
              <a:t> в структурата на читалището</a:t>
            </a:r>
            <a:endParaRPr lang="bg-BG" dirty="0">
              <a:latin typeface="Calibri" panose="020F0502020204030204" pitchFamily="34" charset="0"/>
              <a:ea typeface="Calibri" panose="020F0502020204030204" pitchFamily="34" charset="0"/>
              <a:cs typeface="Times New Roman" panose="02020603050405020304" pitchFamily="18" charset="0"/>
            </a:endParaRPr>
          </a:p>
          <a:p>
            <a:endParaRPr lang="ru-RU" dirty="0" smtClean="0"/>
          </a:p>
          <a:p>
            <a:endParaRPr lang="bg-BG" dirty="0"/>
          </a:p>
        </p:txBody>
      </p:sp>
    </p:spTree>
    <p:extLst>
      <p:ext uri="{BB962C8B-B14F-4D97-AF65-F5344CB8AC3E}">
        <p14:creationId xmlns:p14="http://schemas.microsoft.com/office/powerpoint/2010/main" val="1640150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168676"/>
            <a:ext cx="8596668" cy="727969"/>
          </a:xfrm>
        </p:spPr>
        <p:txBody>
          <a:bodyPr>
            <a:noAutofit/>
          </a:bodyPr>
          <a:lstStyle/>
          <a:p>
            <a:pPr algn="ctr"/>
            <a:r>
              <a:rPr lang="ru-RU" sz="1800" dirty="0"/>
              <a:t>Подобряване на туристическия потенциал на региона  за по-добро запазване и устойчиво използване на природното и културното наследство</a:t>
            </a:r>
            <a:br>
              <a:rPr lang="ru-RU" sz="1800" dirty="0"/>
            </a:br>
            <a:endParaRPr lang="bg-BG" sz="1800" dirty="0"/>
          </a:p>
        </p:txBody>
      </p:sp>
      <p:sp>
        <p:nvSpPr>
          <p:cNvPr id="3" name="Контейнер за съдържание 2"/>
          <p:cNvSpPr>
            <a:spLocks noGrp="1"/>
          </p:cNvSpPr>
          <p:nvPr>
            <p:ph idx="1"/>
          </p:nvPr>
        </p:nvSpPr>
        <p:spPr>
          <a:xfrm>
            <a:off x="677334" y="1154097"/>
            <a:ext cx="8596668" cy="5211192"/>
          </a:xfrm>
        </p:spPr>
        <p:txBody>
          <a:bodyPr>
            <a:normAutofit/>
          </a:bodyPr>
          <a:lstStyle/>
          <a:p>
            <a:r>
              <a:rPr lang="ru-RU" dirty="0" smtClean="0"/>
              <a:t>2008 г.Европейските </a:t>
            </a:r>
            <a:r>
              <a:rPr lang="ru-RU" dirty="0"/>
              <a:t>информационни </a:t>
            </a:r>
            <a:r>
              <a:rPr lang="ru-RU" dirty="0" smtClean="0"/>
              <a:t>дни в </a:t>
            </a:r>
            <a:r>
              <a:rPr lang="ru-RU" dirty="0"/>
              <a:t>рамките на “Седмица на детската книга и изкуствата за деца</a:t>
            </a:r>
            <a:r>
              <a:rPr lang="ru-RU" dirty="0" smtClean="0"/>
              <a:t>” с участието </a:t>
            </a:r>
            <a:r>
              <a:rPr lang="ru-RU" dirty="0"/>
              <a:t>на </a:t>
            </a:r>
            <a:r>
              <a:rPr lang="ru-RU" dirty="0" smtClean="0"/>
              <a:t>регионални медии </a:t>
            </a:r>
            <a:r>
              <a:rPr lang="ru-RU" dirty="0"/>
              <a:t>в Белица се проведе пресконференция по повод обявяване на „Европейската информационна година в </a:t>
            </a:r>
            <a:r>
              <a:rPr lang="ru-RU" dirty="0" smtClean="0"/>
              <a:t>България” в изпълнение на  </a:t>
            </a:r>
            <a:r>
              <a:rPr lang="ru-RU" dirty="0"/>
              <a:t>проект на Търговско - промишлена палата Благоевград за </a:t>
            </a:r>
            <a:r>
              <a:rPr lang="ru-RU" dirty="0" smtClean="0"/>
              <a:t>изграждане </a:t>
            </a:r>
            <a:r>
              <a:rPr lang="ru-RU" dirty="0"/>
              <a:t>на Европейски информационен център „Europe Direct„ (Европа Директно) -</a:t>
            </a:r>
            <a:r>
              <a:rPr lang="ru-RU" dirty="0" smtClean="0"/>
              <a:t> </a:t>
            </a:r>
            <a:r>
              <a:rPr lang="ru-RU" dirty="0"/>
              <a:t>Благоевград за подпомагане на читалищната мрежа в Благоевградска област чрез практическо обучение по подготовка и управление на проекти по Европейските програми и прилагане на собствени информационни </a:t>
            </a:r>
            <a:r>
              <a:rPr lang="ru-RU" dirty="0" smtClean="0"/>
              <a:t>политики. Съвместно с Европа директно-Благоевград и РЕКИЦ – Читалища.</a:t>
            </a:r>
          </a:p>
          <a:p>
            <a:r>
              <a:rPr lang="ru-RU" dirty="0"/>
              <a:t>2011 г</a:t>
            </a:r>
            <a:r>
              <a:rPr lang="ru-RU" dirty="0" smtClean="0"/>
              <a:t>. ТГС проект  </a:t>
            </a:r>
            <a:r>
              <a:rPr lang="ru-RU" dirty="0"/>
              <a:t>"Повишаване качеството на живот в общините Белица, България и Македонска Каменица, Бивша Югославска Република Македония чрез подготовка на технически инвестиционни проекти за социално значими сгради"- B.E.L.I.E.F - No.РД-02-29-105/31.05.2011г. - Приоритетна ос 1: Икономическо развитие и социално сближаване.1.3 Подготовка на проекти - меки мерки  /създадена техническа документация за ремонт на църквата Свети Великомъченик Георги/</a:t>
            </a:r>
          </a:p>
          <a:p>
            <a:endParaRPr lang="bg-BG" dirty="0"/>
          </a:p>
        </p:txBody>
      </p:sp>
    </p:spTree>
    <p:extLst>
      <p:ext uri="{BB962C8B-B14F-4D97-AF65-F5344CB8AC3E}">
        <p14:creationId xmlns:p14="http://schemas.microsoft.com/office/powerpoint/2010/main" val="1974017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213064"/>
            <a:ext cx="8596668" cy="656948"/>
          </a:xfrm>
        </p:spPr>
        <p:txBody>
          <a:bodyPr>
            <a:normAutofit fontScale="90000"/>
          </a:bodyPr>
          <a:lstStyle/>
          <a:p>
            <a:pPr algn="ctr"/>
            <a:r>
              <a:rPr lang="ru-RU" sz="1800" dirty="0">
                <a:solidFill>
                  <a:srgbClr val="90C226"/>
                </a:solidFill>
              </a:rPr>
              <a:t>Подобряване на туристическия потенциал на региона  за по-добро запазване и устойчиво използване на природното и културното наследство</a:t>
            </a:r>
            <a:br>
              <a:rPr lang="ru-RU" sz="1800" dirty="0">
                <a:solidFill>
                  <a:srgbClr val="90C226"/>
                </a:solidFill>
              </a:rPr>
            </a:br>
            <a:endParaRPr lang="bg-BG" sz="2000" dirty="0"/>
          </a:p>
        </p:txBody>
      </p:sp>
      <p:sp>
        <p:nvSpPr>
          <p:cNvPr id="3" name="Контейнер за съдържание 2"/>
          <p:cNvSpPr>
            <a:spLocks noGrp="1"/>
          </p:cNvSpPr>
          <p:nvPr>
            <p:ph idx="1"/>
          </p:nvPr>
        </p:nvSpPr>
        <p:spPr>
          <a:xfrm>
            <a:off x="677334" y="1162975"/>
            <a:ext cx="8596668" cy="4878388"/>
          </a:xfrm>
        </p:spPr>
        <p:txBody>
          <a:bodyPr/>
          <a:lstStyle/>
          <a:p>
            <a:pPr algn="just"/>
            <a:r>
              <a:rPr lang="ru-RU" dirty="0" smtClean="0"/>
              <a:t>2009 г. Присъдена -Марка </a:t>
            </a:r>
            <a:r>
              <a:rPr lang="ru-RU" dirty="0"/>
              <a:t>Eden Europe е акроним на European Destinations </a:t>
            </a:r>
            <a:r>
              <a:rPr lang="ru-RU" dirty="0" err="1"/>
              <a:t>of</a:t>
            </a:r>
            <a:r>
              <a:rPr lang="ru-RU" dirty="0"/>
              <a:t> </a:t>
            </a:r>
            <a:r>
              <a:rPr lang="ru-RU" dirty="0" smtClean="0"/>
              <a:t>Excellence (Най-добри </a:t>
            </a:r>
            <a:r>
              <a:rPr lang="ru-RU" dirty="0"/>
              <a:t>европейски дестинации</a:t>
            </a:r>
            <a:r>
              <a:rPr lang="ru-RU" dirty="0" smtClean="0"/>
              <a:t>)– проект</a:t>
            </a:r>
            <a:r>
              <a:rPr lang="ru-RU" dirty="0"/>
              <a:t>, който популяризира моделите на устойчиво развитие на туризма на територията на целия Европейски съюз. Проектът на читалище “Георги Тодоров 1885” през </a:t>
            </a:r>
            <a:r>
              <a:rPr lang="ru-RU" dirty="0" smtClean="0"/>
              <a:t>2009, </a:t>
            </a:r>
            <a:r>
              <a:rPr lang="ru-RU" dirty="0"/>
              <a:t>спечели първото място в националния конкурс с тема “952-Природата Ви приветства. Името на проекта който получи марката EDEN “Белица – Природният феномен в Национален парк Рила” и днес се представя на Националния и Международен туристически пазар с подкрепата на Министерство на </a:t>
            </a:r>
            <a:r>
              <a:rPr lang="ru-RU" dirty="0" smtClean="0"/>
              <a:t>туризма </a:t>
            </a:r>
            <a:r>
              <a:rPr lang="ru-RU" dirty="0"/>
              <a:t>на Република </a:t>
            </a:r>
            <a:r>
              <a:rPr lang="ru-RU" dirty="0" smtClean="0"/>
              <a:t>България</a:t>
            </a:r>
            <a:r>
              <a:rPr lang="ru-RU" dirty="0"/>
              <a:t> </a:t>
            </a:r>
            <a:r>
              <a:rPr lang="ru-RU" dirty="0" smtClean="0"/>
              <a:t>и на ЕС.</a:t>
            </a:r>
          </a:p>
          <a:p>
            <a:pPr algn="just"/>
            <a:r>
              <a:rPr lang="ru-RU" dirty="0"/>
              <a:t>2012г.- С цел подкрепа действията на Европейският съюз съвместно с </a:t>
            </a:r>
            <a:r>
              <a:rPr lang="ru-RU" dirty="0" smtClean="0"/>
              <a:t>Европейски информационен център «Европа директно» - </a:t>
            </a:r>
            <a:r>
              <a:rPr lang="ru-RU" dirty="0"/>
              <a:t>Благоевград, Община Белица и Народно читалище "Георги Тодоров 1885", се проведоха </a:t>
            </a:r>
            <a:r>
              <a:rPr lang="ru-RU" dirty="0" smtClean="0"/>
              <a:t>тридневни празнични </a:t>
            </a:r>
            <a:r>
              <a:rPr lang="ru-RU" dirty="0"/>
              <a:t>дни  в дружелюбна среда за хората от всички </a:t>
            </a:r>
            <a:r>
              <a:rPr lang="ru-RU" dirty="0" smtClean="0"/>
              <a:t>възрастови групи, посветени </a:t>
            </a:r>
            <a:r>
              <a:rPr lang="ru-RU" dirty="0"/>
              <a:t>на Европейската година на активния живот и солидарността между поколенията с мото "Приемственост и солидарност  между поколенията </a:t>
            </a:r>
            <a:r>
              <a:rPr lang="ru-RU" dirty="0" smtClean="0"/>
              <a:t>".</a:t>
            </a:r>
            <a:endParaRPr lang="ru-RU" dirty="0"/>
          </a:p>
          <a:p>
            <a:endParaRPr lang="bg-BG" dirty="0"/>
          </a:p>
        </p:txBody>
      </p:sp>
    </p:spTree>
    <p:extLst>
      <p:ext uri="{BB962C8B-B14F-4D97-AF65-F5344CB8AC3E}">
        <p14:creationId xmlns:p14="http://schemas.microsoft.com/office/powerpoint/2010/main" val="47151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292964"/>
            <a:ext cx="8596668" cy="683580"/>
          </a:xfrm>
        </p:spPr>
        <p:txBody>
          <a:bodyPr>
            <a:normAutofit fontScale="90000"/>
          </a:bodyPr>
          <a:lstStyle/>
          <a:p>
            <a:pPr algn="ctr"/>
            <a:r>
              <a:rPr lang="ru-RU" sz="1800" dirty="0">
                <a:solidFill>
                  <a:srgbClr val="90C226"/>
                </a:solidFill>
              </a:rPr>
              <a:t>Подобряване на туристическия потенциал на региона  за по-добро запазване и устойчиво използване на природното и културното наследство</a:t>
            </a:r>
            <a:br>
              <a:rPr lang="ru-RU" sz="1800" dirty="0">
                <a:solidFill>
                  <a:srgbClr val="90C226"/>
                </a:solidFill>
              </a:rPr>
            </a:br>
            <a:endParaRPr lang="bg-BG" sz="2000" dirty="0"/>
          </a:p>
        </p:txBody>
      </p:sp>
      <p:sp>
        <p:nvSpPr>
          <p:cNvPr id="3" name="Контейнер за съдържание 2"/>
          <p:cNvSpPr>
            <a:spLocks noGrp="1"/>
          </p:cNvSpPr>
          <p:nvPr>
            <p:ph idx="1"/>
          </p:nvPr>
        </p:nvSpPr>
        <p:spPr>
          <a:xfrm>
            <a:off x="677335" y="852256"/>
            <a:ext cx="9061470" cy="5770486"/>
          </a:xfrm>
        </p:spPr>
        <p:txBody>
          <a:bodyPr>
            <a:normAutofit/>
          </a:bodyPr>
          <a:lstStyle/>
          <a:p>
            <a:pPr lvl="0" algn="just">
              <a:lnSpc>
                <a:spcPts val="1500"/>
              </a:lnSpc>
              <a:spcAft>
                <a:spcPts val="600"/>
              </a:spcAft>
              <a:buClr>
                <a:srgbClr val="90C226"/>
              </a:buClr>
            </a:pPr>
            <a:r>
              <a:rPr lang="bg-BG" dirty="0" smtClean="0">
                <a:solidFill>
                  <a:prstClr val="black">
                    <a:lumMod val="75000"/>
                    <a:lumOff val="25000"/>
                  </a:prstClr>
                </a:solidFill>
                <a:ea typeface="Optima" panose="020B0502050508020304" pitchFamily="34" charset="0"/>
              </a:rPr>
              <a:t>2013г."Подготовка </a:t>
            </a:r>
            <a:r>
              <a:rPr lang="bg-BG" dirty="0">
                <a:solidFill>
                  <a:prstClr val="black">
                    <a:lumMod val="75000"/>
                    <a:lumOff val="25000"/>
                  </a:prstClr>
                </a:solidFill>
                <a:ea typeface="Optima" panose="020B0502050508020304" pitchFamily="34" charset="0"/>
              </a:rPr>
              <a:t>на предпроектни проучвания за развитие на ски-туризма в </a:t>
            </a:r>
            <a:r>
              <a:rPr lang="bg-BG" dirty="0" smtClean="0">
                <a:solidFill>
                  <a:prstClr val="black">
                    <a:lumMod val="75000"/>
                    <a:lumOff val="25000"/>
                  </a:prstClr>
                </a:solidFill>
                <a:ea typeface="Optima" panose="020B0502050508020304" pitchFamily="34" charset="0"/>
              </a:rPr>
              <a:t>планинските райони </a:t>
            </a:r>
            <a:r>
              <a:rPr lang="bg-BG" dirty="0">
                <a:solidFill>
                  <a:prstClr val="black">
                    <a:lumMod val="75000"/>
                    <a:lumOff val="25000"/>
                  </a:prstClr>
                </a:solidFill>
                <a:ea typeface="Optima" panose="020B0502050508020304" pitchFamily="34" charset="0"/>
              </a:rPr>
              <a:t>на Белица, България и Македонска Каменица, Македония</a:t>
            </a:r>
            <a:r>
              <a:rPr lang="bg-BG" dirty="0" smtClean="0">
                <a:solidFill>
                  <a:prstClr val="black">
                    <a:lumMod val="75000"/>
                    <a:lumOff val="25000"/>
                  </a:prstClr>
                </a:solidFill>
                <a:ea typeface="Optima" panose="020B0502050508020304" pitchFamily="34" charset="0"/>
              </a:rPr>
              <a:t>", </a:t>
            </a:r>
            <a:r>
              <a:rPr lang="bg-BG" dirty="0" smtClean="0">
                <a:solidFill>
                  <a:prstClr val="black">
                    <a:lumMod val="75000"/>
                    <a:lumOff val="25000"/>
                  </a:prstClr>
                </a:solidFill>
                <a:ea typeface="Times New Roman" panose="02020603050405020304" pitchFamily="18" charset="0"/>
              </a:rPr>
              <a:t>реф</a:t>
            </a:r>
            <a:r>
              <a:rPr lang="bg-BG" dirty="0">
                <a:solidFill>
                  <a:prstClr val="black">
                    <a:lumMod val="75000"/>
                    <a:lumOff val="25000"/>
                  </a:prstClr>
                </a:solidFill>
                <a:ea typeface="Times New Roman" panose="02020603050405020304" pitchFamily="18" charset="0"/>
              </a:rPr>
              <a:t>. №</a:t>
            </a:r>
            <a:r>
              <a:rPr lang="ru-RU" dirty="0">
                <a:solidFill>
                  <a:prstClr val="black">
                    <a:lumMod val="75000"/>
                    <a:lumOff val="25000"/>
                  </a:prstClr>
                </a:solidFill>
                <a:ea typeface="Times New Roman" panose="02020603050405020304" pitchFamily="18" charset="0"/>
              </a:rPr>
              <a:t> 2007</a:t>
            </a:r>
            <a:r>
              <a:rPr lang="en-US" dirty="0">
                <a:solidFill>
                  <a:prstClr val="black">
                    <a:lumMod val="75000"/>
                    <a:lumOff val="25000"/>
                  </a:prstClr>
                </a:solidFill>
                <a:ea typeface="Times New Roman" panose="02020603050405020304" pitchFamily="18" charset="0"/>
              </a:rPr>
              <a:t>CB</a:t>
            </a:r>
            <a:r>
              <a:rPr lang="ru-RU" dirty="0">
                <a:solidFill>
                  <a:prstClr val="black">
                    <a:lumMod val="75000"/>
                    <a:lumOff val="25000"/>
                  </a:prstClr>
                </a:solidFill>
                <a:ea typeface="Times New Roman" panose="02020603050405020304" pitchFamily="18" charset="0"/>
              </a:rPr>
              <a:t>16</a:t>
            </a:r>
            <a:r>
              <a:rPr lang="en-US" dirty="0">
                <a:solidFill>
                  <a:prstClr val="black">
                    <a:lumMod val="75000"/>
                    <a:lumOff val="25000"/>
                  </a:prstClr>
                </a:solidFill>
                <a:ea typeface="Times New Roman" panose="02020603050405020304" pitchFamily="18" charset="0"/>
              </a:rPr>
              <a:t>IPO</a:t>
            </a:r>
            <a:r>
              <a:rPr lang="ru-RU" dirty="0" smtClean="0">
                <a:solidFill>
                  <a:prstClr val="black">
                    <a:lumMod val="75000"/>
                    <a:lumOff val="25000"/>
                  </a:prstClr>
                </a:solidFill>
                <a:ea typeface="Times New Roman" panose="02020603050405020304" pitchFamily="18" charset="0"/>
              </a:rPr>
              <a:t>007-2012-3-059</a:t>
            </a:r>
            <a:r>
              <a:rPr lang="bg-BG" dirty="0" smtClean="0">
                <a:solidFill>
                  <a:prstClr val="black">
                    <a:lumMod val="75000"/>
                    <a:lumOff val="25000"/>
                  </a:prstClr>
                </a:solidFill>
                <a:ea typeface="Times New Roman" panose="02020603050405020304" pitchFamily="18" charset="0"/>
              </a:rPr>
              <a:t>, </a:t>
            </a:r>
            <a:r>
              <a:rPr lang="bg-BG" dirty="0">
                <a:solidFill>
                  <a:prstClr val="black">
                    <a:lumMod val="75000"/>
                    <a:lumOff val="25000"/>
                  </a:prstClr>
                </a:solidFill>
                <a:ea typeface="Times New Roman" panose="02020603050405020304" pitchFamily="18" charset="0"/>
              </a:rPr>
              <a:t>финансиран по схема за безвъзмездна финансова </a:t>
            </a:r>
            <a:r>
              <a:rPr lang="bg-BG" dirty="0" smtClean="0">
                <a:solidFill>
                  <a:prstClr val="black">
                    <a:lumMod val="75000"/>
                    <a:lumOff val="25000"/>
                  </a:prstClr>
                </a:solidFill>
                <a:ea typeface="Times New Roman" panose="02020603050405020304" pitchFamily="18" charset="0"/>
              </a:rPr>
              <a:t>помощ, Програма</a:t>
            </a:r>
            <a:r>
              <a:rPr lang="ru-RU" dirty="0" smtClean="0">
                <a:solidFill>
                  <a:prstClr val="black">
                    <a:lumMod val="75000"/>
                    <a:lumOff val="25000"/>
                  </a:prstClr>
                </a:solidFill>
                <a:ea typeface="Times New Roman" panose="02020603050405020304" pitchFamily="18" charset="0"/>
              </a:rPr>
              <a:t> </a:t>
            </a:r>
            <a:r>
              <a:rPr lang="ru-RU" dirty="0">
                <a:solidFill>
                  <a:prstClr val="black">
                    <a:lumMod val="75000"/>
                    <a:lumOff val="25000"/>
                  </a:prstClr>
                </a:solidFill>
                <a:ea typeface="Times New Roman" panose="02020603050405020304" pitchFamily="18" charset="0"/>
              </a:rPr>
              <a:t>за </a:t>
            </a:r>
            <a:r>
              <a:rPr lang="bg-BG" dirty="0">
                <a:solidFill>
                  <a:prstClr val="black">
                    <a:lumMod val="75000"/>
                    <a:lumOff val="25000"/>
                  </a:prstClr>
                </a:solidFill>
                <a:ea typeface="Times New Roman" panose="02020603050405020304" pitchFamily="18" charset="0"/>
              </a:rPr>
              <a:t>трансгранично сътрудничество България – Бивша Югославска република Македония </a:t>
            </a:r>
            <a:r>
              <a:rPr lang="bg-BG" dirty="0" smtClean="0">
                <a:solidFill>
                  <a:prstClr val="black">
                    <a:lumMod val="75000"/>
                    <a:lumOff val="25000"/>
                  </a:prstClr>
                </a:solidFill>
                <a:ea typeface="Times New Roman" panose="02020603050405020304" pitchFamily="18" charset="0"/>
              </a:rPr>
              <a:t>2007-2013. </a:t>
            </a:r>
            <a:r>
              <a:rPr lang="bg-BG" dirty="0">
                <a:solidFill>
                  <a:prstClr val="black">
                    <a:lumMod val="75000"/>
                    <a:lumOff val="25000"/>
                  </a:prstClr>
                </a:solidFill>
                <a:ea typeface="Times New Roman" panose="02020603050405020304" pitchFamily="18" charset="0"/>
              </a:rPr>
              <a:t>С</a:t>
            </a:r>
            <a:r>
              <a:rPr lang="bg-BG" dirty="0" smtClean="0">
                <a:solidFill>
                  <a:prstClr val="black">
                    <a:lumMod val="75000"/>
                    <a:lumOff val="25000"/>
                  </a:prstClr>
                </a:solidFill>
                <a:ea typeface="Times New Roman" panose="02020603050405020304" pitchFamily="18" charset="0"/>
              </a:rPr>
              <a:t>ъздадена техническа дукументация за развитие на планински курорт „Семково“ с цел привличане на инвеститорския интерес.</a:t>
            </a:r>
          </a:p>
          <a:p>
            <a:pPr lvl="0" algn="just">
              <a:lnSpc>
                <a:spcPts val="1500"/>
              </a:lnSpc>
              <a:spcAft>
                <a:spcPts val="600"/>
              </a:spcAft>
              <a:buClr>
                <a:srgbClr val="90C226"/>
              </a:buClr>
            </a:pPr>
            <a:r>
              <a:rPr lang="ru-RU" dirty="0" smtClean="0">
                <a:solidFill>
                  <a:srgbClr val="050505"/>
                </a:solidFill>
              </a:rPr>
              <a:t>2016г. Ден </a:t>
            </a:r>
            <a:r>
              <a:rPr lang="ru-RU" dirty="0">
                <a:solidFill>
                  <a:srgbClr val="050505"/>
                </a:solidFill>
              </a:rPr>
              <a:t>на Европа – 9 май. </a:t>
            </a:r>
            <a:r>
              <a:rPr lang="ru-RU" dirty="0" smtClean="0">
                <a:solidFill>
                  <a:srgbClr val="050505"/>
                </a:solidFill>
              </a:rPr>
              <a:t>Общински празник </a:t>
            </a:r>
            <a:r>
              <a:rPr lang="ru-RU" dirty="0">
                <a:solidFill>
                  <a:srgbClr val="050505"/>
                </a:solidFill>
              </a:rPr>
              <a:t>"Европейски диалози".  Културна програма, Конкурс за есе «Алиса в Европа, </a:t>
            </a:r>
            <a:r>
              <a:rPr lang="ru-RU" dirty="0" smtClean="0">
                <a:solidFill>
                  <a:srgbClr val="050505"/>
                </a:solidFill>
              </a:rPr>
              <a:t>Конкурс </a:t>
            </a:r>
            <a:r>
              <a:rPr lang="ru-RU" dirty="0">
                <a:solidFill>
                  <a:srgbClr val="050505"/>
                </a:solidFill>
              </a:rPr>
              <a:t>за рисунка “Община Белица в Европа” в партньорство с </a:t>
            </a:r>
            <a:r>
              <a:rPr lang="ru-RU" dirty="0" smtClean="0">
                <a:solidFill>
                  <a:srgbClr val="050505"/>
                </a:solidFill>
              </a:rPr>
              <a:t>Европейски информационен център „ЕВРОПА </a:t>
            </a:r>
            <a:r>
              <a:rPr lang="ru-RU" dirty="0">
                <a:solidFill>
                  <a:srgbClr val="050505"/>
                </a:solidFill>
              </a:rPr>
              <a:t>ДИРЕКТНО“ – </a:t>
            </a:r>
            <a:r>
              <a:rPr lang="ru-RU" dirty="0" smtClean="0">
                <a:solidFill>
                  <a:srgbClr val="050505"/>
                </a:solidFill>
              </a:rPr>
              <a:t>Благоевград, РЕКИЦ "Читалища", Читалище </a:t>
            </a:r>
            <a:r>
              <a:rPr lang="ru-RU" dirty="0">
                <a:solidFill>
                  <a:srgbClr val="050505"/>
                </a:solidFill>
              </a:rPr>
              <a:t>"Георги Тодоров-1885", Читалищата от Община </a:t>
            </a:r>
            <a:r>
              <a:rPr lang="ru-RU" dirty="0" smtClean="0">
                <a:solidFill>
                  <a:srgbClr val="050505"/>
                </a:solidFill>
              </a:rPr>
              <a:t>Белица.</a:t>
            </a:r>
            <a:endParaRPr lang="ru-RU" dirty="0">
              <a:solidFill>
                <a:srgbClr val="050505"/>
              </a:solidFill>
            </a:endParaRPr>
          </a:p>
          <a:p>
            <a:r>
              <a:rPr lang="ru-RU" dirty="0" smtClean="0"/>
              <a:t>2018 г. Проект </a:t>
            </a:r>
            <a:r>
              <a:rPr lang="ru-RU" dirty="0"/>
              <a:t>„Предприемачество с планински релеф! Насърчаване на </a:t>
            </a:r>
            <a:r>
              <a:rPr lang="ru-RU" dirty="0" smtClean="0"/>
              <a:t>младежката инициативност </a:t>
            </a:r>
            <a:r>
              <a:rPr lang="ru-RU" dirty="0"/>
              <a:t>към иновации и трансформации.“ Тематична област: </a:t>
            </a:r>
            <a:r>
              <a:rPr lang="ru-RU" dirty="0" smtClean="0"/>
              <a:t>Младежко предприемачество </a:t>
            </a:r>
            <a:r>
              <a:rPr lang="ru-RU" dirty="0"/>
              <a:t>на Сдружение ВИА СИВИК – София, основен партньор </a:t>
            </a:r>
            <a:r>
              <a:rPr lang="ru-RU" dirty="0" smtClean="0"/>
              <a:t>НЧ „Георги </a:t>
            </a:r>
            <a:r>
              <a:rPr lang="ru-RU" dirty="0"/>
              <a:t>Тодоров-1885</a:t>
            </a:r>
            <a:r>
              <a:rPr lang="ru-RU" dirty="0" smtClean="0"/>
              <a:t>“/Обучени </a:t>
            </a:r>
            <a:r>
              <a:rPr lang="ru-RU" dirty="0"/>
              <a:t>25 бъдещи млади предприемачи </a:t>
            </a:r>
            <a:r>
              <a:rPr lang="ru-RU" dirty="0" smtClean="0"/>
              <a:t>в туризма от </a:t>
            </a:r>
            <a:r>
              <a:rPr lang="ru-RU" dirty="0"/>
              <a:t>община Белица, които </a:t>
            </a:r>
            <a:r>
              <a:rPr lang="ru-RU" dirty="0" smtClean="0"/>
              <a:t>усъвършенстваха собствените </a:t>
            </a:r>
            <a:r>
              <a:rPr lang="ru-RU" dirty="0"/>
              <a:t>си личностни умения – лидерски, презентаторски, поемане на отговорност и </a:t>
            </a:r>
            <a:r>
              <a:rPr lang="ru-RU" dirty="0" smtClean="0"/>
              <a:t>риск, ефективно </a:t>
            </a:r>
            <a:r>
              <a:rPr lang="ru-RU" dirty="0"/>
              <a:t>комуникиране, преодоляване на страха от грешки и др., необходими за да </a:t>
            </a:r>
            <a:r>
              <a:rPr lang="ru-RU" dirty="0" smtClean="0"/>
              <a:t>бъдат успешни </a:t>
            </a:r>
            <a:r>
              <a:rPr lang="ru-RU" dirty="0"/>
              <a:t>като автономни икономически фактори</a:t>
            </a:r>
            <a:r>
              <a:rPr lang="ru-RU" dirty="0" smtClean="0"/>
              <a:t>.</a:t>
            </a:r>
          </a:p>
        </p:txBody>
      </p:sp>
    </p:spTree>
    <p:extLst>
      <p:ext uri="{BB962C8B-B14F-4D97-AF65-F5344CB8AC3E}">
        <p14:creationId xmlns:p14="http://schemas.microsoft.com/office/powerpoint/2010/main" val="379253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88778"/>
            <a:ext cx="8596668" cy="559292"/>
          </a:xfrm>
        </p:spPr>
        <p:txBody>
          <a:bodyPr>
            <a:normAutofit fontScale="90000"/>
          </a:bodyPr>
          <a:lstStyle/>
          <a:p>
            <a:pPr algn="ctr"/>
            <a:r>
              <a:rPr lang="ru-RU" sz="1800" dirty="0">
                <a:solidFill>
                  <a:srgbClr val="90C226"/>
                </a:solidFill>
              </a:rPr>
              <a:t>Подобряване на туристическия потенциал на региона  за по-добро запазване и устойчиво използване на природното и културното наследство</a:t>
            </a:r>
            <a:br>
              <a:rPr lang="ru-RU" sz="1800" dirty="0">
                <a:solidFill>
                  <a:srgbClr val="90C226"/>
                </a:solidFill>
              </a:rPr>
            </a:br>
            <a:endParaRPr lang="bg-BG" sz="2400" dirty="0"/>
          </a:p>
        </p:txBody>
      </p:sp>
      <p:sp>
        <p:nvSpPr>
          <p:cNvPr id="3" name="Контейнер за съдържание 2"/>
          <p:cNvSpPr>
            <a:spLocks noGrp="1"/>
          </p:cNvSpPr>
          <p:nvPr>
            <p:ph idx="1"/>
          </p:nvPr>
        </p:nvSpPr>
        <p:spPr>
          <a:xfrm>
            <a:off x="588557" y="648070"/>
            <a:ext cx="9176880" cy="6107838"/>
          </a:xfrm>
        </p:spPr>
        <p:txBody>
          <a:bodyPr>
            <a:normAutofit fontScale="77500" lnSpcReduction="20000"/>
          </a:bodyPr>
          <a:lstStyle/>
          <a:p>
            <a:pPr algn="just">
              <a:lnSpc>
                <a:spcPts val="1500"/>
              </a:lnSpc>
              <a:spcAft>
                <a:spcPts val="600"/>
              </a:spcAft>
            </a:pPr>
            <a:r>
              <a:rPr lang="bg-BG" dirty="0">
                <a:latin typeface="Times New Roman" panose="02020603050405020304" pitchFamily="18" charset="0"/>
                <a:ea typeface="Times New Roman" panose="02020603050405020304" pitchFamily="18" charset="0"/>
              </a:rPr>
              <a:t> </a:t>
            </a:r>
            <a:r>
              <a:rPr lang="bg-BG" sz="1900" dirty="0" smtClean="0">
                <a:latin typeface="+mj-lt"/>
                <a:ea typeface="Times New Roman" panose="02020603050405020304" pitchFamily="18" charset="0"/>
              </a:rPr>
              <a:t>2018 г. Проект одобрен от  НОСРБ изготвен от читалище - Белица , </a:t>
            </a:r>
            <a:r>
              <a:rPr lang="ru-RU" sz="1900" dirty="0" smtClean="0">
                <a:latin typeface="+mj-lt"/>
                <a:ea typeface="Times New Roman" panose="02020603050405020304" pitchFamily="18" charset="0"/>
              </a:rPr>
              <a:t>«Община </a:t>
            </a:r>
            <a:r>
              <a:rPr lang="ru-RU" sz="1900" dirty="0">
                <a:latin typeface="+mj-lt"/>
                <a:ea typeface="Times New Roman" panose="02020603050405020304" pitchFamily="18" charset="0"/>
              </a:rPr>
              <a:t>Белица – Посланик на </a:t>
            </a:r>
            <a:r>
              <a:rPr lang="ru-RU" sz="1900" dirty="0" smtClean="0">
                <a:latin typeface="+mj-lt"/>
                <a:ea typeface="Times New Roman" panose="02020603050405020304" pitchFamily="18" charset="0"/>
              </a:rPr>
              <a:t> малките </a:t>
            </a:r>
            <a:r>
              <a:rPr lang="ru-RU" sz="1900" dirty="0">
                <a:latin typeface="+mj-lt"/>
                <a:ea typeface="Times New Roman" panose="02020603050405020304" pitchFamily="18" charset="0"/>
              </a:rPr>
              <a:t>планински общини в ЕС» </a:t>
            </a:r>
            <a:r>
              <a:rPr lang="ru-RU" sz="1900" dirty="0" smtClean="0">
                <a:latin typeface="+mj-lt"/>
                <a:ea typeface="Times New Roman" panose="02020603050405020304" pitchFamily="18" charset="0"/>
              </a:rPr>
              <a:t>в </a:t>
            </a:r>
            <a:r>
              <a:rPr lang="ru-RU" sz="1900" dirty="0">
                <a:latin typeface="+mj-lt"/>
                <a:ea typeface="Times New Roman" panose="02020603050405020304" pitchFamily="18" charset="0"/>
              </a:rPr>
              <a:t>«Зимен празник Белица - Семково 2018</a:t>
            </a:r>
            <a:r>
              <a:rPr lang="ru-RU" sz="1900" dirty="0" smtClean="0">
                <a:latin typeface="+mj-lt"/>
                <a:ea typeface="Times New Roman" panose="02020603050405020304" pitchFamily="18" charset="0"/>
              </a:rPr>
              <a:t>», </a:t>
            </a:r>
            <a:r>
              <a:rPr lang="ru-RU" sz="1900" dirty="0">
                <a:latin typeface="+mj-lt"/>
                <a:ea typeface="Times New Roman" panose="02020603050405020304" pitchFamily="18" charset="0"/>
              </a:rPr>
              <a:t>в годината на Българското председателство </a:t>
            </a:r>
            <a:r>
              <a:rPr lang="bg-BG" sz="1900" dirty="0">
                <a:latin typeface="+mj-lt"/>
                <a:ea typeface="Times New Roman" panose="02020603050405020304" pitchFamily="18" charset="0"/>
              </a:rPr>
              <a:t>(БПСЕС 2018), чрез регионалните и национални </a:t>
            </a:r>
            <a:r>
              <a:rPr lang="bg-BG" sz="1900" dirty="0" smtClean="0">
                <a:latin typeface="+mj-lt"/>
                <a:ea typeface="Times New Roman" panose="02020603050405020304" pitchFamily="18" charset="0"/>
              </a:rPr>
              <a:t>медии с участието на български Европейски депутати, народни представители, кметове на общини, ректорите на УАСГ и Технически университет – София, представители на общността.</a:t>
            </a:r>
          </a:p>
          <a:p>
            <a:pPr algn="just">
              <a:lnSpc>
                <a:spcPts val="1500"/>
              </a:lnSpc>
              <a:spcAft>
                <a:spcPts val="600"/>
              </a:spcAft>
            </a:pPr>
            <a:r>
              <a:rPr lang="bg-BG" sz="1900" dirty="0" smtClean="0">
                <a:latin typeface="+mj-lt"/>
                <a:ea typeface="Times New Roman" panose="02020603050405020304" pitchFamily="18" charset="0"/>
              </a:rPr>
              <a:t> Проведени 5 информационни дни  </a:t>
            </a:r>
            <a:r>
              <a:rPr lang="bg-BG" sz="1900" dirty="0">
                <a:latin typeface="+mj-lt"/>
                <a:ea typeface="Times New Roman" panose="02020603050405020304" pitchFamily="18" charset="0"/>
              </a:rPr>
              <a:t>: </a:t>
            </a:r>
            <a:endParaRPr lang="bg-BG" sz="1900" dirty="0" smtClean="0">
              <a:latin typeface="+mj-lt"/>
              <a:ea typeface="Times New Roman" panose="02020603050405020304" pitchFamily="18" charset="0"/>
            </a:endParaRPr>
          </a:p>
          <a:p>
            <a:pPr algn="just">
              <a:spcBef>
                <a:spcPts val="600"/>
              </a:spcBef>
            </a:pPr>
            <a:r>
              <a:rPr lang="bg-BG" sz="1900" dirty="0" smtClean="0">
                <a:latin typeface="+mj-lt"/>
              </a:rPr>
              <a:t>Публична дискусия „Планините–неоцененото </a:t>
            </a:r>
            <a:r>
              <a:rPr lang="bg-BG" sz="1900" dirty="0">
                <a:latin typeface="+mj-lt"/>
              </a:rPr>
              <a:t>богатство на </a:t>
            </a:r>
            <a:r>
              <a:rPr lang="bg-BG" sz="1900" dirty="0" smtClean="0">
                <a:latin typeface="+mj-lt"/>
              </a:rPr>
              <a:t>Европа” с </a:t>
            </a:r>
            <a:r>
              <a:rPr lang="bg-BG" sz="1900" dirty="0" smtClean="0">
                <a:latin typeface="+mj-lt"/>
                <a:cs typeface="Times New Roman" panose="02020603050405020304" pitchFamily="18" charset="0"/>
              </a:rPr>
              <a:t>докладчик </a:t>
            </a:r>
            <a:r>
              <a:rPr lang="bg-BG" sz="1900" dirty="0">
                <a:latin typeface="+mj-lt"/>
                <a:cs typeface="Times New Roman" panose="02020603050405020304" pitchFamily="18" charset="0"/>
              </a:rPr>
              <a:t>по планинските региони в Комисията по регионално развитие в ЕП на инициативата за допълнителни целеви инвестиции в планините на ЕС от евро </a:t>
            </a:r>
            <a:r>
              <a:rPr lang="bg-BG" sz="1900" dirty="0" smtClean="0">
                <a:latin typeface="+mj-lt"/>
                <a:cs typeface="Times New Roman" panose="02020603050405020304" pitchFamily="18" charset="0"/>
              </a:rPr>
              <a:t>фондовете от </a:t>
            </a:r>
            <a:r>
              <a:rPr lang="bg-BG" sz="1900" dirty="0" smtClean="0">
                <a:latin typeface="+mj-lt"/>
              </a:rPr>
              <a:t>Илияна </a:t>
            </a:r>
            <a:r>
              <a:rPr lang="bg-BG" sz="1900" dirty="0">
                <a:latin typeface="+mj-lt"/>
              </a:rPr>
              <a:t>Йотова- Вицепрезидент на Република България</a:t>
            </a:r>
            <a:r>
              <a:rPr lang="bg-BG" sz="1900" dirty="0" smtClean="0">
                <a:latin typeface="+mj-lt"/>
              </a:rPr>
              <a:t>;</a:t>
            </a:r>
            <a:endParaRPr lang="bg-BG" sz="1900" dirty="0">
              <a:latin typeface="+mj-lt"/>
            </a:endParaRPr>
          </a:p>
          <a:p>
            <a:pPr algn="just">
              <a:spcBef>
                <a:spcPts val="600"/>
              </a:spcBef>
            </a:pPr>
            <a:r>
              <a:rPr lang="bg-BG" sz="1900" dirty="0" smtClean="0">
                <a:latin typeface="+mj-lt"/>
              </a:rPr>
              <a:t> </a:t>
            </a:r>
            <a:r>
              <a:rPr lang="bg-BG" sz="1900" dirty="0">
                <a:latin typeface="+mj-lt"/>
              </a:rPr>
              <a:t>Публична дискусия „ Приносът на академичната общност за развитието на  планинския курорт „Семково” – проф. дтн инж. Георги Михов, ректор на Технически университет - </a:t>
            </a:r>
            <a:r>
              <a:rPr lang="bg-BG" sz="1900" dirty="0" smtClean="0">
                <a:latin typeface="+mj-lt"/>
              </a:rPr>
              <a:t>София; Симана Марковска – Пирински туристически форум-</a:t>
            </a:r>
            <a:r>
              <a:rPr lang="bg-BG" sz="1900" dirty="0" err="1" smtClean="0">
                <a:latin typeface="+mj-lt"/>
              </a:rPr>
              <a:t>Благоеврад</a:t>
            </a:r>
            <a:r>
              <a:rPr lang="bg-BG" sz="1900" dirty="0" smtClean="0">
                <a:latin typeface="+mj-lt"/>
              </a:rPr>
              <a:t>.</a:t>
            </a:r>
          </a:p>
          <a:p>
            <a:pPr algn="just">
              <a:spcBef>
                <a:spcPts val="600"/>
              </a:spcBef>
            </a:pPr>
            <a:r>
              <a:rPr lang="bg-BG" sz="1900" dirty="0" smtClean="0">
                <a:latin typeface="+mj-lt"/>
                <a:ea typeface="Times New Roman" panose="02020603050405020304" pitchFamily="18" charset="0"/>
              </a:rPr>
              <a:t> </a:t>
            </a:r>
            <a:r>
              <a:rPr lang="bg-BG" sz="1900" dirty="0">
                <a:latin typeface="+mj-lt"/>
                <a:ea typeface="Times New Roman" panose="02020603050405020304" pitchFamily="18" charset="0"/>
              </a:rPr>
              <a:t>Публична проява „</a:t>
            </a:r>
            <a:r>
              <a:rPr lang="ru-RU" sz="1900" b="1" dirty="0">
                <a:latin typeface="+mj-lt"/>
                <a:ea typeface="Times New Roman" panose="02020603050405020304" pitchFamily="18" charset="0"/>
              </a:rPr>
              <a:t>«Зимен празник Белица- Семково 2018» в годината на </a:t>
            </a:r>
            <a:r>
              <a:rPr lang="bg-BG" sz="1900" dirty="0" smtClean="0">
                <a:latin typeface="+mj-lt"/>
                <a:ea typeface="Times New Roman" panose="02020603050405020304" pitchFamily="18" charset="0"/>
              </a:rPr>
              <a:t>(БПСЕС 2018) ;</a:t>
            </a:r>
            <a:endParaRPr lang="bg-BG" sz="1900" dirty="0">
              <a:latin typeface="+mj-lt"/>
              <a:ea typeface="Times New Roman" panose="02020603050405020304" pitchFamily="18" charset="0"/>
            </a:endParaRPr>
          </a:p>
          <a:p>
            <a:pPr lvl="0" algn="just">
              <a:spcBef>
                <a:spcPts val="600"/>
              </a:spcBef>
              <a:buFont typeface="Symbol" panose="05050102010706020507" pitchFamily="18" charset="2"/>
              <a:buChar char=""/>
            </a:pPr>
            <a:r>
              <a:rPr lang="bg-BG" sz="1900" dirty="0" smtClean="0">
                <a:latin typeface="+mj-lt"/>
                <a:ea typeface="Times New Roman" panose="02020603050405020304" pitchFamily="18" charset="0"/>
              </a:rPr>
              <a:t>Европа директно </a:t>
            </a:r>
            <a:r>
              <a:rPr lang="bg-BG" sz="1900" dirty="0">
                <a:latin typeface="+mj-lt"/>
                <a:ea typeface="Times New Roman" panose="02020603050405020304" pitchFamily="18" charset="0"/>
              </a:rPr>
              <a:t>в (БПСЕС </a:t>
            </a:r>
            <a:r>
              <a:rPr lang="bg-BG" sz="1900" dirty="0" smtClean="0">
                <a:latin typeface="+mj-lt"/>
                <a:ea typeface="Times New Roman" panose="02020603050405020304" pitchFamily="18" charset="0"/>
              </a:rPr>
              <a:t>2018)- Публична дискусия„ </a:t>
            </a:r>
            <a:r>
              <a:rPr lang="bg-BG" sz="1900" dirty="0">
                <a:latin typeface="+mj-lt"/>
                <a:ea typeface="Times New Roman" panose="02020603050405020304" pitchFamily="18" charset="0"/>
              </a:rPr>
              <a:t>Бялата книга за бъдещето на </a:t>
            </a:r>
            <a:r>
              <a:rPr lang="bg-BG" sz="1900" dirty="0" smtClean="0">
                <a:latin typeface="+mj-lt"/>
                <a:ea typeface="Times New Roman" panose="02020603050405020304" pitchFamily="18" charset="0"/>
              </a:rPr>
              <a:t>Европа</a:t>
            </a:r>
            <a:r>
              <a:rPr lang="bg-BG" sz="1900" dirty="0">
                <a:latin typeface="+mj-lt"/>
                <a:ea typeface="Times New Roman" panose="02020603050405020304" pitchFamily="18" charset="0"/>
              </a:rPr>
              <a:t>”, лектор Красимира </a:t>
            </a:r>
            <a:r>
              <a:rPr lang="bg-BG" sz="1900" dirty="0" smtClean="0">
                <a:latin typeface="+mj-lt"/>
                <a:ea typeface="Times New Roman" panose="02020603050405020304" pitchFamily="18" charset="0"/>
              </a:rPr>
              <a:t>Хаджикосева, Европейски </a:t>
            </a:r>
            <a:r>
              <a:rPr lang="bg-BG" sz="1900" dirty="0">
                <a:latin typeface="+mj-lt"/>
                <a:ea typeface="Times New Roman" panose="02020603050405020304" pitchFamily="18" charset="0"/>
              </a:rPr>
              <a:t>информационен център </a:t>
            </a:r>
            <a:r>
              <a:rPr lang="en-US" sz="1900" dirty="0">
                <a:latin typeface="+mj-lt"/>
                <a:ea typeface="Times New Roman" panose="02020603050405020304" pitchFamily="18" charset="0"/>
              </a:rPr>
              <a:t>Europe Direct</a:t>
            </a:r>
            <a:r>
              <a:rPr lang="bg-BG" sz="1900" dirty="0">
                <a:latin typeface="+mj-lt"/>
                <a:ea typeface="Times New Roman" panose="02020603050405020304" pitchFamily="18" charset="0"/>
              </a:rPr>
              <a:t>” </a:t>
            </a:r>
            <a:r>
              <a:rPr lang="bg-BG" sz="1900" dirty="0" smtClean="0">
                <a:latin typeface="+mj-lt"/>
                <a:ea typeface="Times New Roman" panose="02020603050405020304" pitchFamily="18" charset="0"/>
              </a:rPr>
              <a:t>– Благоевград, Изложба </a:t>
            </a:r>
            <a:r>
              <a:rPr lang="bg-BG" sz="1900" dirty="0">
                <a:latin typeface="+mj-lt"/>
                <a:ea typeface="Times New Roman" panose="02020603050405020304" pitchFamily="18" charset="0"/>
              </a:rPr>
              <a:t>от детски  рисунки посветена на българското председателство на Съвета на </a:t>
            </a:r>
            <a:r>
              <a:rPr lang="bg-BG" sz="1900" dirty="0" smtClean="0">
                <a:latin typeface="+mj-lt"/>
                <a:ea typeface="Times New Roman" panose="02020603050405020304" pitchFamily="18" charset="0"/>
              </a:rPr>
              <a:t>ЕС с награден фонд от Европейски информационен център „Европа директно“-</a:t>
            </a:r>
            <a:r>
              <a:rPr lang="bg-BG" sz="1900" dirty="0">
                <a:latin typeface="+mj-lt"/>
                <a:ea typeface="Times New Roman" panose="02020603050405020304" pitchFamily="18" charset="0"/>
              </a:rPr>
              <a:t>Благоевград</a:t>
            </a:r>
            <a:r>
              <a:rPr lang="bg-BG" sz="1900" dirty="0" smtClean="0">
                <a:latin typeface="+mj-lt"/>
                <a:ea typeface="Times New Roman" panose="02020603050405020304" pitchFamily="18" charset="0"/>
              </a:rPr>
              <a:t>;</a:t>
            </a:r>
            <a:endParaRPr lang="bg-BG" sz="1900" dirty="0">
              <a:latin typeface="+mj-lt"/>
              <a:ea typeface="Times New Roman" panose="02020603050405020304" pitchFamily="18" charset="0"/>
            </a:endParaRPr>
          </a:p>
          <a:p>
            <a:pPr lvl="0" algn="just">
              <a:spcBef>
                <a:spcPts val="600"/>
              </a:spcBef>
              <a:buFont typeface="Symbol" panose="05050102010706020507" pitchFamily="18" charset="2"/>
              <a:buChar char=""/>
            </a:pPr>
            <a:r>
              <a:rPr lang="bg-BG" sz="1900" dirty="0">
                <a:latin typeface="+mj-lt"/>
                <a:ea typeface="Times New Roman" panose="02020603050405020304" pitchFamily="18" charset="0"/>
              </a:rPr>
              <a:t>Презентация </a:t>
            </a:r>
            <a:r>
              <a:rPr lang="bg-BG" sz="1900" dirty="0" smtClean="0">
                <a:latin typeface="+mj-lt"/>
                <a:ea typeface="Times New Roman" panose="02020603050405020304" pitchFamily="18" charset="0"/>
              </a:rPr>
              <a:t>-„10  </a:t>
            </a:r>
            <a:r>
              <a:rPr lang="bg-BG" sz="1900" dirty="0">
                <a:latin typeface="+mj-lt"/>
                <a:ea typeface="Times New Roman" panose="02020603050405020304" pitchFamily="18" charset="0"/>
              </a:rPr>
              <a:t>години България  в Европейския съюз – Ползите за хората от Община Белица” / представя реализирани значими проекти и инициативи</a:t>
            </a:r>
            <a:r>
              <a:rPr lang="bg-BG" sz="1900" dirty="0" smtClean="0">
                <a:latin typeface="+mj-lt"/>
                <a:ea typeface="Times New Roman" panose="02020603050405020304" pitchFamily="18" charset="0"/>
              </a:rPr>
              <a:t>/;</a:t>
            </a:r>
            <a:endParaRPr lang="bg-BG" sz="1900" dirty="0">
              <a:latin typeface="+mj-lt"/>
              <a:ea typeface="Times New Roman" panose="02020603050405020304" pitchFamily="18" charset="0"/>
            </a:endParaRPr>
          </a:p>
          <a:p>
            <a:r>
              <a:rPr lang="bg-BG" sz="1900" dirty="0" smtClean="0">
                <a:latin typeface="+mj-lt"/>
                <a:ea typeface="Constantia" panose="02030602050306030303" pitchFamily="18" charset="0"/>
              </a:rPr>
              <a:t>Медийно отразяване на проведените инициативи.</a:t>
            </a:r>
            <a:r>
              <a:rPr lang="ru-RU" sz="1900" dirty="0" smtClean="0">
                <a:solidFill>
                  <a:srgbClr val="050505"/>
                </a:solidFill>
                <a:latin typeface="+mj-lt"/>
              </a:rPr>
              <a:t> </a:t>
            </a:r>
          </a:p>
          <a:p>
            <a:r>
              <a:rPr lang="ru-RU" sz="1900" dirty="0" smtClean="0">
                <a:solidFill>
                  <a:schemeClr val="tx1"/>
                </a:solidFill>
                <a:latin typeface="+mj-lt"/>
              </a:rPr>
              <a:t>2019 г.ТГС Македония – България -  проект „Възстановяване на обекти с историческо и културно значение и опазване на материалното и нематериалното културно наследство в Белица и Македонска Каменица”, с реф. № CB006.1.21.191, финансиран по Програма Интеррег-ИПП за трансгранично сътрудничество България-БЮРМ 2014-2020, на 26.02.2019 г./Основен ремонт-</a:t>
            </a:r>
            <a:r>
              <a:rPr lang="ru-RU" sz="1900" dirty="0" err="1" smtClean="0">
                <a:solidFill>
                  <a:schemeClr val="tx1"/>
                </a:solidFill>
                <a:latin typeface="+mj-lt"/>
              </a:rPr>
              <a:t>енергийна</a:t>
            </a:r>
            <a:r>
              <a:rPr lang="ru-RU" sz="1900" dirty="0" smtClean="0">
                <a:solidFill>
                  <a:schemeClr val="tx1"/>
                </a:solidFill>
                <a:latin typeface="+mj-lt"/>
              </a:rPr>
              <a:t> ефективност на сградата на Народно читалище «Георги Тодоров 1885»- етап – 1.</a:t>
            </a:r>
            <a:endParaRPr lang="bg-BG" sz="1900" dirty="0" smtClean="0">
              <a:solidFill>
                <a:schemeClr val="tx1"/>
              </a:solidFill>
              <a:latin typeface="+mj-lt"/>
            </a:endParaRPr>
          </a:p>
          <a:p>
            <a:endParaRPr lang="ru-RU" dirty="0" smtClean="0">
              <a:solidFill>
                <a:schemeClr val="tx1"/>
              </a:solidFill>
              <a:latin typeface="+mj-lt"/>
            </a:endParaRPr>
          </a:p>
        </p:txBody>
      </p:sp>
    </p:spTree>
    <p:extLst>
      <p:ext uri="{BB962C8B-B14F-4D97-AF65-F5344CB8AC3E}">
        <p14:creationId xmlns:p14="http://schemas.microsoft.com/office/powerpoint/2010/main" val="3229699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239697"/>
            <a:ext cx="8596668" cy="843379"/>
          </a:xfrm>
        </p:spPr>
        <p:txBody>
          <a:bodyPr>
            <a:normAutofit fontScale="90000"/>
          </a:bodyPr>
          <a:lstStyle/>
          <a:p>
            <a:pPr algn="ctr"/>
            <a:r>
              <a:rPr lang="bg-BG" sz="1600" b="1" dirty="0">
                <a:solidFill>
                  <a:srgbClr val="90C226"/>
                </a:solidFill>
                <a:latin typeface="Times New Roman" panose="02020603050405020304" pitchFamily="18" charset="0"/>
                <a:ea typeface="Times New Roman" panose="02020603050405020304" pitchFamily="18" charset="0"/>
              </a:rPr>
              <a:t>Основни дейности и ползи от  Проект „Културен мост през вековете“</a:t>
            </a:r>
            <a:r>
              <a:rPr lang="bg-BG" sz="1600" b="1" dirty="0">
                <a:solidFill>
                  <a:srgbClr val="90C226"/>
                </a:solidFill>
                <a:latin typeface="Times New Roman" panose="02020603050405020304" pitchFamily="18" charset="0"/>
                <a:ea typeface="Calibri" panose="020F0502020204030204" pitchFamily="34" charset="0"/>
              </a:rPr>
              <a:t> </a:t>
            </a:r>
            <a:r>
              <a:rPr lang="bg-BG" sz="1600" b="1" dirty="0">
                <a:solidFill>
                  <a:srgbClr val="90C226"/>
                </a:solidFill>
                <a:latin typeface="Times New Roman" panose="02020603050405020304" pitchFamily="18" charset="0"/>
                <a:ea typeface="Times New Roman" panose="02020603050405020304" pitchFamily="18" charset="0"/>
              </a:rPr>
              <a:t>финансиран по програма Интеррег - ИПП ТГС България – Република Северна  Македония 2014-2020 г. с договор за субсидия </a:t>
            </a:r>
            <a:r>
              <a:rPr lang="bg-BG" sz="1600" b="1" dirty="0" smtClean="0">
                <a:solidFill>
                  <a:srgbClr val="90C226"/>
                </a:solidFill>
                <a:latin typeface="Times New Roman" panose="02020603050405020304" pitchFamily="18" charset="0"/>
                <a:ea typeface="Times New Roman" panose="02020603050405020304" pitchFamily="18" charset="0"/>
              </a:rPr>
              <a:t/>
            </a:r>
            <a:br>
              <a:rPr lang="bg-BG" sz="1600" b="1" dirty="0" smtClean="0">
                <a:solidFill>
                  <a:srgbClr val="90C226"/>
                </a:solidFill>
                <a:latin typeface="Times New Roman" panose="02020603050405020304" pitchFamily="18" charset="0"/>
                <a:ea typeface="Times New Roman" panose="02020603050405020304" pitchFamily="18" charset="0"/>
              </a:rPr>
            </a:br>
            <a:r>
              <a:rPr lang="bg-BG" sz="1600" b="1" dirty="0" smtClean="0">
                <a:solidFill>
                  <a:srgbClr val="90C226"/>
                </a:solidFill>
                <a:latin typeface="Times New Roman" panose="02020603050405020304" pitchFamily="18" charset="0"/>
                <a:ea typeface="Times New Roman" panose="02020603050405020304" pitchFamily="18" charset="0"/>
              </a:rPr>
              <a:t>№ </a:t>
            </a:r>
            <a:r>
              <a:rPr lang="bg-BG" sz="1600" b="1" dirty="0">
                <a:solidFill>
                  <a:srgbClr val="90C226"/>
                </a:solidFill>
                <a:latin typeface="Times New Roman" panose="02020603050405020304" pitchFamily="18" charset="0"/>
                <a:ea typeface="Times New Roman" panose="02020603050405020304" pitchFamily="18" charset="0"/>
              </a:rPr>
              <a:t>РД-02-29-231 / 04.09.2019 г.</a:t>
            </a:r>
            <a:r>
              <a:rPr lang="bg-BG" sz="3200" b="1" dirty="0">
                <a:solidFill>
                  <a:srgbClr val="90C226"/>
                </a:solidFill>
                <a:latin typeface="Times New Roman" panose="02020603050405020304" pitchFamily="18" charset="0"/>
                <a:ea typeface="Times New Roman" panose="02020603050405020304" pitchFamily="18" charset="0"/>
              </a:rPr>
              <a:t/>
            </a:r>
            <a:br>
              <a:rPr lang="bg-BG" sz="3200" b="1" dirty="0">
                <a:solidFill>
                  <a:srgbClr val="90C226"/>
                </a:solidFill>
                <a:latin typeface="Times New Roman" panose="02020603050405020304" pitchFamily="18" charset="0"/>
                <a:ea typeface="Times New Roman" panose="02020603050405020304" pitchFamily="18" charset="0"/>
              </a:rPr>
            </a:br>
            <a:endParaRPr lang="bg-BG" dirty="0"/>
          </a:p>
        </p:txBody>
      </p:sp>
      <p:sp>
        <p:nvSpPr>
          <p:cNvPr id="3" name="Контейнер за съдържание 2"/>
          <p:cNvSpPr>
            <a:spLocks noGrp="1"/>
          </p:cNvSpPr>
          <p:nvPr>
            <p:ph idx="1"/>
          </p:nvPr>
        </p:nvSpPr>
        <p:spPr>
          <a:xfrm>
            <a:off x="677334" y="1393794"/>
            <a:ext cx="8596668" cy="4647568"/>
          </a:xfrm>
        </p:spPr>
        <p:txBody>
          <a:bodyPr>
            <a:normAutofit fontScale="92500" lnSpcReduction="10000"/>
          </a:bodyPr>
          <a:lstStyle/>
          <a:p>
            <a:endParaRPr lang="ru-RU" dirty="0" smtClean="0"/>
          </a:p>
          <a:p>
            <a:pPr algn="just">
              <a:lnSpc>
                <a:spcPct val="107000"/>
              </a:lnSpc>
            </a:pPr>
            <a:r>
              <a:rPr lang="ru-RU" sz="1900" dirty="0" smtClean="0">
                <a:latin typeface="+mj-lt"/>
              </a:rPr>
              <a:t>2019 - 2021г.Проект </a:t>
            </a:r>
            <a:r>
              <a:rPr lang="ru-RU" sz="1900" dirty="0">
                <a:latin typeface="+mj-lt"/>
              </a:rPr>
              <a:t>по програмата Interreg - IPA ТГС Република България – Северна Македония, № CB006.2.21.107. „Културен мост през вековете“. </a:t>
            </a:r>
            <a:endParaRPr lang="ru-RU" sz="1900" dirty="0" smtClean="0">
              <a:latin typeface="+mj-lt"/>
            </a:endParaRPr>
          </a:p>
          <a:p>
            <a:pPr algn="just">
              <a:lnSpc>
                <a:spcPct val="107000"/>
              </a:lnSpc>
            </a:pPr>
            <a:r>
              <a:rPr lang="bg-BG" sz="1900" dirty="0" smtClean="0">
                <a:latin typeface="+mj-lt"/>
                <a:ea typeface="Times New Roman" panose="02020603050405020304" pitchFamily="18" charset="0"/>
                <a:cs typeface="Times New Roman" panose="02020603050405020304" pitchFamily="18" charset="0"/>
              </a:rPr>
              <a:t>Проектът бе </a:t>
            </a:r>
            <a:r>
              <a:rPr lang="bg-BG" sz="1900" dirty="0">
                <a:latin typeface="+mj-lt"/>
                <a:ea typeface="Times New Roman" panose="02020603050405020304" pitchFamily="18" charset="0"/>
                <a:cs typeface="Times New Roman" panose="02020603050405020304" pitchFamily="18" charset="0"/>
              </a:rPr>
              <a:t>фокусиран върху развитието и насърчаването на трансграничното сътрудничество в областта на културния туризъм между публичните институции и други заинтересовани страни в сектора на културата и туризма чрез организиране на общи събития, трансфер на знания и опит. Дейностите допринесоха за засилване на сътрудничеството на властите в трансграничния регион, подобряване на знанията и експертния опит за разработване и изпълнение на съвместни проекти и повишаване на обществената осведоменост относно ползите от трансграничните инициативи. Проектът оказа силно въздействие върху съвместното представяне на </a:t>
            </a:r>
            <a:r>
              <a:rPr lang="bg-BG" sz="1900" dirty="0" smtClean="0">
                <a:latin typeface="+mj-lt"/>
                <a:ea typeface="Times New Roman" panose="02020603050405020304" pitchFamily="18" charset="0"/>
                <a:cs typeface="Times New Roman" panose="02020603050405020304" pitchFamily="18" charset="0"/>
              </a:rPr>
              <a:t>традиционното </a:t>
            </a:r>
            <a:r>
              <a:rPr lang="bg-BG" sz="1900" dirty="0">
                <a:latin typeface="+mj-lt"/>
                <a:ea typeface="Times New Roman" panose="02020603050405020304" pitchFamily="18" charset="0"/>
                <a:cs typeface="Times New Roman" panose="02020603050405020304" pitchFamily="18" charset="0"/>
              </a:rPr>
              <a:t>и културно наследство като инструмент за устойчиво туристическо развитие на трансграничния регион чрез популяризиране на ценностите на културната </a:t>
            </a:r>
            <a:r>
              <a:rPr lang="bg-BG" sz="1900" dirty="0" smtClean="0">
                <a:latin typeface="+mj-lt"/>
                <a:ea typeface="Times New Roman" panose="02020603050405020304" pitchFamily="18" charset="0"/>
                <a:cs typeface="Times New Roman" panose="02020603050405020304" pitchFamily="18" charset="0"/>
              </a:rPr>
              <a:t>традиция, </a:t>
            </a:r>
            <a:r>
              <a:rPr lang="bg-BG" sz="1900" dirty="0">
                <a:latin typeface="+mj-lt"/>
                <a:ea typeface="Times New Roman" panose="02020603050405020304" pitchFamily="18" charset="0"/>
                <a:cs typeface="Times New Roman" panose="02020603050405020304" pitchFamily="18" charset="0"/>
              </a:rPr>
              <a:t>материално и нематериално културно наследство.</a:t>
            </a:r>
            <a:endParaRPr lang="bg-BG" sz="1900" dirty="0">
              <a:latin typeface="+mj-lt"/>
              <a:ea typeface="Calibri" panose="020F0502020204030204" pitchFamily="34" charset="0"/>
              <a:cs typeface="Times New Roman" panose="02020603050405020304" pitchFamily="18" charset="0"/>
            </a:endParaRPr>
          </a:p>
          <a:p>
            <a:endParaRPr lang="bg-BG" dirty="0"/>
          </a:p>
        </p:txBody>
      </p:sp>
    </p:spTree>
    <p:extLst>
      <p:ext uri="{BB962C8B-B14F-4D97-AF65-F5344CB8AC3E}">
        <p14:creationId xmlns:p14="http://schemas.microsoft.com/office/powerpoint/2010/main" val="371232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292963"/>
            <a:ext cx="8596668" cy="932155"/>
          </a:xfrm>
        </p:spPr>
        <p:txBody>
          <a:bodyPr>
            <a:normAutofit fontScale="90000"/>
          </a:bodyPr>
          <a:lstStyle/>
          <a:p>
            <a:pPr algn="ctr"/>
            <a:r>
              <a:rPr lang="bg-BG" sz="1800" b="1" dirty="0">
                <a:solidFill>
                  <a:srgbClr val="90C226"/>
                </a:solidFill>
                <a:latin typeface="Times New Roman" panose="02020603050405020304" pitchFamily="18" charset="0"/>
                <a:ea typeface="Times New Roman" panose="02020603050405020304" pitchFamily="18" charset="0"/>
              </a:rPr>
              <a:t>Основни дейности и ползи от  Проект „Културен мост през вековете“</a:t>
            </a:r>
            <a:r>
              <a:rPr lang="bg-BG" sz="1800" b="1" dirty="0">
                <a:solidFill>
                  <a:srgbClr val="90C226"/>
                </a:solidFill>
                <a:latin typeface="Times New Roman" panose="02020603050405020304" pitchFamily="18" charset="0"/>
                <a:ea typeface="Calibri" panose="020F0502020204030204" pitchFamily="34" charset="0"/>
              </a:rPr>
              <a:t> </a:t>
            </a:r>
            <a:r>
              <a:rPr lang="bg-BG" sz="1800" b="1" dirty="0">
                <a:solidFill>
                  <a:srgbClr val="90C226"/>
                </a:solidFill>
                <a:latin typeface="Times New Roman" panose="02020603050405020304" pitchFamily="18" charset="0"/>
                <a:ea typeface="Times New Roman" panose="02020603050405020304" pitchFamily="18" charset="0"/>
              </a:rPr>
              <a:t>финансиран по програма Интеррег - ИПП ТГС България – Република Северна  Македония 2014-2020 г. с договор за субсидия № РД-02-29-231 / 04.09.2019 г.</a:t>
            </a:r>
            <a:r>
              <a:rPr lang="bg-BG" b="1" dirty="0">
                <a:solidFill>
                  <a:srgbClr val="90C226"/>
                </a:solidFill>
                <a:latin typeface="Times New Roman" panose="02020603050405020304" pitchFamily="18" charset="0"/>
                <a:ea typeface="Times New Roman" panose="02020603050405020304" pitchFamily="18" charset="0"/>
              </a:rPr>
              <a:t/>
            </a:r>
            <a:br>
              <a:rPr lang="bg-BG" b="1" dirty="0">
                <a:solidFill>
                  <a:srgbClr val="90C226"/>
                </a:solidFill>
                <a:latin typeface="Times New Roman" panose="02020603050405020304" pitchFamily="18" charset="0"/>
                <a:ea typeface="Times New Roman" panose="02020603050405020304" pitchFamily="18" charset="0"/>
              </a:rPr>
            </a:br>
            <a:endParaRPr lang="bg-BG" sz="2000" dirty="0"/>
          </a:p>
        </p:txBody>
      </p:sp>
      <p:sp>
        <p:nvSpPr>
          <p:cNvPr id="3" name="Контейнер за съдържание 2"/>
          <p:cNvSpPr>
            <a:spLocks noGrp="1"/>
          </p:cNvSpPr>
          <p:nvPr>
            <p:ph idx="1"/>
          </p:nvPr>
        </p:nvSpPr>
        <p:spPr>
          <a:xfrm>
            <a:off x="677334" y="1429305"/>
            <a:ext cx="8596668" cy="4612057"/>
          </a:xfrm>
        </p:spPr>
        <p:txBody>
          <a:bodyPr/>
          <a:lstStyle/>
          <a:p>
            <a:pPr algn="just">
              <a:lnSpc>
                <a:spcPct val="107000"/>
              </a:lnSpc>
            </a:pPr>
            <a:endParaRPr lang="bg-BG"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bg-BG" dirty="0">
                <a:latin typeface="Verdana" panose="020B0604030504040204" pitchFamily="34" charset="0"/>
                <a:ea typeface="Times New Roman" panose="02020603050405020304" pitchFamily="18" charset="0"/>
                <a:cs typeface="Times New Roman" panose="02020603050405020304" pitchFamily="18" charset="0"/>
              </a:rPr>
              <a:t>Целевите групи в</a:t>
            </a:r>
            <a:r>
              <a:rPr lang="bg-BG" dirty="0" smtClean="0">
                <a:latin typeface="Verdana" panose="020B0604030504040204" pitchFamily="34" charset="0"/>
                <a:ea typeface="Times New Roman" panose="02020603050405020304" pitchFamily="18" charset="0"/>
                <a:cs typeface="Times New Roman" panose="02020603050405020304" pitchFamily="18" charset="0"/>
              </a:rPr>
              <a:t> </a:t>
            </a:r>
            <a:r>
              <a:rPr lang="ru-RU" dirty="0">
                <a:latin typeface="Verdana" panose="020B0604030504040204" pitchFamily="34" charset="0"/>
                <a:ea typeface="Times New Roman" panose="02020603050405020304" pitchFamily="18" charset="0"/>
                <a:cs typeface="Times New Roman" panose="02020603050405020304" pitchFamily="18" charset="0"/>
              </a:rPr>
              <a:t>п</a:t>
            </a:r>
            <a:r>
              <a:rPr lang="ru-RU" dirty="0" smtClean="0">
                <a:latin typeface="Verdana" panose="020B0604030504040204" pitchFamily="34" charset="0"/>
                <a:ea typeface="Times New Roman" panose="02020603050405020304" pitchFamily="18" charset="0"/>
                <a:cs typeface="Times New Roman" panose="02020603050405020304" pitchFamily="18" charset="0"/>
              </a:rPr>
              <a:t>роект </a:t>
            </a:r>
            <a:r>
              <a:rPr lang="ru-RU" dirty="0">
                <a:latin typeface="Verdana" panose="020B0604030504040204" pitchFamily="34" charset="0"/>
                <a:ea typeface="Times New Roman" panose="02020603050405020304" pitchFamily="18" charset="0"/>
                <a:cs typeface="Times New Roman" panose="02020603050405020304" pitchFamily="18" charset="0"/>
              </a:rPr>
              <a:t>„Културен мост през вековете“ </a:t>
            </a:r>
            <a:r>
              <a:rPr lang="bg-BG" dirty="0" smtClean="0">
                <a:latin typeface="Verdana" panose="020B0604030504040204" pitchFamily="34" charset="0"/>
                <a:ea typeface="Times New Roman" panose="02020603050405020304" pitchFamily="18" charset="0"/>
                <a:cs typeface="Times New Roman" panose="02020603050405020304" pitchFamily="18" charset="0"/>
              </a:rPr>
              <a:t> :</a:t>
            </a:r>
            <a:endParaRPr lang="bg-BG" sz="2400" dirty="0">
              <a:latin typeface="Calibri" panose="020F0502020204030204" pitchFamily="34" charset="0"/>
              <a:ea typeface="Calibri" panose="020F0502020204030204" pitchFamily="34" charset="0"/>
              <a:cs typeface="Times New Roman" panose="02020603050405020304" pitchFamily="18" charset="0"/>
            </a:endParaRPr>
          </a:p>
          <a:p>
            <a:pPr marL="274320" indent="-228600" algn="just">
              <a:lnSpc>
                <a:spcPct val="107000"/>
              </a:lnSpc>
            </a:pPr>
            <a:r>
              <a:rPr lang="bg-BG" dirty="0">
                <a:latin typeface="Verdana" panose="020B0604030504040204" pitchFamily="34" charset="0"/>
                <a:ea typeface="Times New Roman" panose="02020603050405020304" pitchFamily="18" charset="0"/>
                <a:cs typeface="Times New Roman" panose="02020603050405020304" pitchFamily="18" charset="0"/>
              </a:rPr>
              <a:t> </a:t>
            </a:r>
            <a:r>
              <a:rPr lang="bg-BG" dirty="0" smtClean="0">
                <a:latin typeface="Verdana" panose="020B0604030504040204" pitchFamily="34" charset="0"/>
                <a:ea typeface="Times New Roman" panose="02020603050405020304" pitchFamily="18" charset="0"/>
                <a:cs typeface="Times New Roman" panose="02020603050405020304" pitchFamily="18" charset="0"/>
              </a:rPr>
              <a:t>Заинтересовани </a:t>
            </a:r>
            <a:r>
              <a:rPr lang="bg-BG" dirty="0">
                <a:latin typeface="Verdana" panose="020B0604030504040204" pitchFamily="34" charset="0"/>
                <a:ea typeface="Times New Roman" panose="02020603050405020304" pitchFamily="18" charset="0"/>
                <a:cs typeface="Times New Roman" panose="02020603050405020304" pitchFamily="18" charset="0"/>
              </a:rPr>
              <a:t>страни в сектора на културата и туризма;</a:t>
            </a:r>
            <a:endParaRPr lang="bg-BG" sz="2400" dirty="0">
              <a:latin typeface="Calibri" panose="020F0502020204030204" pitchFamily="34" charset="0"/>
              <a:ea typeface="Calibri" panose="020F0502020204030204" pitchFamily="34" charset="0"/>
              <a:cs typeface="Times New Roman" panose="02020603050405020304" pitchFamily="18" charset="0"/>
            </a:endParaRPr>
          </a:p>
          <a:p>
            <a:pPr marL="274320" indent="-228600" algn="just">
              <a:lnSpc>
                <a:spcPct val="107000"/>
              </a:lnSpc>
            </a:pPr>
            <a:r>
              <a:rPr lang="bg-BG" sz="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bg-BG" sz="800" dirty="0">
                <a:latin typeface="Times New Roman" panose="02020603050405020304" pitchFamily="18" charset="0"/>
                <a:ea typeface="Times New Roman" panose="02020603050405020304" pitchFamily="18" charset="0"/>
                <a:cs typeface="Times New Roman" panose="02020603050405020304" pitchFamily="18" charset="0"/>
              </a:rPr>
              <a:t>  </a:t>
            </a:r>
            <a:r>
              <a:rPr lang="bg-BG" dirty="0" smtClean="0">
                <a:latin typeface="Verdana" panose="020B0604030504040204" pitchFamily="34" charset="0"/>
                <a:ea typeface="Times New Roman" panose="02020603050405020304" pitchFamily="18" charset="0"/>
                <a:cs typeface="Times New Roman" panose="02020603050405020304" pitchFamily="18" charset="0"/>
              </a:rPr>
              <a:t>Посетители </a:t>
            </a:r>
            <a:r>
              <a:rPr lang="bg-BG" dirty="0">
                <a:latin typeface="Verdana" panose="020B0604030504040204" pitchFamily="34" charset="0"/>
                <a:ea typeface="Times New Roman" panose="02020603050405020304" pitchFamily="18" charset="0"/>
                <a:cs typeface="Times New Roman" panose="02020603050405020304" pitchFamily="18" charset="0"/>
              </a:rPr>
              <a:t>на културните събития и туристи</a:t>
            </a:r>
            <a:endParaRPr lang="bg-BG" sz="2400" dirty="0">
              <a:latin typeface="Calibri" panose="020F0502020204030204" pitchFamily="34" charset="0"/>
              <a:ea typeface="Calibri" panose="020F0502020204030204" pitchFamily="34" charset="0"/>
              <a:cs typeface="Times New Roman" panose="02020603050405020304" pitchFamily="18" charset="0"/>
            </a:endParaRPr>
          </a:p>
          <a:p>
            <a:pPr marL="274320" indent="-228600" algn="just">
              <a:lnSpc>
                <a:spcPct val="107000"/>
              </a:lnSpc>
            </a:pPr>
            <a:r>
              <a:rPr lang="bg-BG" dirty="0">
                <a:latin typeface="Verdana" panose="020B0604030504040204" pitchFamily="34" charset="0"/>
                <a:ea typeface="Times New Roman" panose="02020603050405020304" pitchFamily="18" charset="0"/>
                <a:cs typeface="Times New Roman" panose="02020603050405020304" pitchFamily="18" charset="0"/>
              </a:rPr>
              <a:t> </a:t>
            </a:r>
            <a:r>
              <a:rPr lang="bg-BG" dirty="0" smtClean="0">
                <a:latin typeface="Verdana" panose="020B0604030504040204" pitchFamily="34" charset="0"/>
                <a:ea typeface="Times New Roman" panose="02020603050405020304" pitchFamily="18" charset="0"/>
                <a:cs typeface="Times New Roman" panose="02020603050405020304" pitchFamily="18" charset="0"/>
              </a:rPr>
              <a:t> Публичните </a:t>
            </a:r>
            <a:r>
              <a:rPr lang="bg-BG" dirty="0">
                <a:latin typeface="Verdana" panose="020B0604030504040204" pitchFamily="34" charset="0"/>
                <a:ea typeface="Times New Roman" panose="02020603050405020304" pitchFamily="18" charset="0"/>
                <a:cs typeface="Times New Roman" panose="02020603050405020304" pitchFamily="18" charset="0"/>
              </a:rPr>
              <a:t>администрации</a:t>
            </a:r>
            <a:endParaRPr lang="bg-BG" sz="2400" dirty="0">
              <a:latin typeface="Calibri" panose="020F0502020204030204" pitchFamily="34" charset="0"/>
              <a:ea typeface="Calibri" panose="020F0502020204030204" pitchFamily="34" charset="0"/>
              <a:cs typeface="Times New Roman" panose="02020603050405020304" pitchFamily="18" charset="0"/>
            </a:endParaRPr>
          </a:p>
          <a:p>
            <a:pPr marL="274320" indent="-228600" algn="just">
              <a:lnSpc>
                <a:spcPct val="107000"/>
              </a:lnSpc>
            </a:pPr>
            <a:r>
              <a:rPr lang="bg-BG" dirty="0">
                <a:latin typeface="Verdana" panose="020B0604030504040204" pitchFamily="34" charset="0"/>
                <a:ea typeface="Times New Roman" panose="02020603050405020304" pitchFamily="18" charset="0"/>
                <a:cs typeface="Times New Roman" panose="02020603050405020304" pitchFamily="18" charset="0"/>
              </a:rPr>
              <a:t> </a:t>
            </a:r>
            <a:r>
              <a:rPr lang="bg-BG" dirty="0" smtClean="0">
                <a:latin typeface="Verdana" panose="020B0604030504040204" pitchFamily="34" charset="0"/>
                <a:ea typeface="Times New Roman" panose="02020603050405020304" pitchFamily="18" charset="0"/>
                <a:cs typeface="Times New Roman" panose="02020603050405020304" pitchFamily="18" charset="0"/>
              </a:rPr>
              <a:t> Местно </a:t>
            </a:r>
            <a:r>
              <a:rPr lang="bg-BG" dirty="0">
                <a:latin typeface="Verdana" panose="020B0604030504040204" pitchFamily="34" charset="0"/>
                <a:ea typeface="Times New Roman" panose="02020603050405020304" pitchFamily="18" charset="0"/>
                <a:cs typeface="Times New Roman" panose="02020603050405020304" pitchFamily="18" charset="0"/>
              </a:rPr>
              <a:t>население</a:t>
            </a:r>
            <a:endParaRPr lang="bg-BG" sz="2400" dirty="0">
              <a:latin typeface="Calibri" panose="020F0502020204030204" pitchFamily="34" charset="0"/>
              <a:ea typeface="Calibri" panose="020F0502020204030204" pitchFamily="34" charset="0"/>
              <a:cs typeface="Times New Roman" panose="02020603050405020304" pitchFamily="18" charset="0"/>
            </a:endParaRPr>
          </a:p>
          <a:p>
            <a:r>
              <a:rPr lang="bg-BG" dirty="0">
                <a:latin typeface="Verdana" panose="020B0604030504040204" pitchFamily="34" charset="0"/>
                <a:ea typeface="Times New Roman" panose="02020603050405020304" pitchFamily="18" charset="0"/>
                <a:cs typeface="Times New Roman" panose="02020603050405020304" pitchFamily="18" charset="0"/>
              </a:rPr>
              <a:t>О</a:t>
            </a:r>
            <a:r>
              <a:rPr lang="bg-BG" dirty="0" smtClean="0">
                <a:latin typeface="Verdana" panose="020B0604030504040204" pitchFamily="34" charset="0"/>
                <a:ea typeface="Times New Roman" panose="02020603050405020304" pitchFamily="18" charset="0"/>
                <a:cs typeface="Times New Roman" panose="02020603050405020304" pitchFamily="18" charset="0"/>
              </a:rPr>
              <a:t>бществени </a:t>
            </a:r>
            <a:r>
              <a:rPr lang="bg-BG" dirty="0">
                <a:latin typeface="Verdana" panose="020B0604030504040204" pitchFamily="34" charset="0"/>
                <a:ea typeface="Times New Roman" panose="02020603050405020304" pitchFamily="18" charset="0"/>
                <a:cs typeface="Times New Roman" panose="02020603050405020304" pitchFamily="18" charset="0"/>
              </a:rPr>
              <a:t>и културни </a:t>
            </a:r>
            <a:r>
              <a:rPr lang="bg-BG" dirty="0" smtClean="0">
                <a:latin typeface="Verdana" panose="020B0604030504040204" pitchFamily="34" charset="0"/>
                <a:ea typeface="Times New Roman" panose="02020603050405020304" pitchFamily="18" charset="0"/>
                <a:cs typeface="Times New Roman" panose="02020603050405020304" pitchFamily="18" charset="0"/>
              </a:rPr>
              <a:t>институции </a:t>
            </a:r>
          </a:p>
          <a:p>
            <a:r>
              <a:rPr lang="bg-BG" dirty="0" smtClean="0">
                <a:latin typeface="Verdana" panose="020B0604030504040204" pitchFamily="34" charset="0"/>
                <a:cs typeface="Times New Roman" panose="02020603050405020304" pitchFamily="18" charset="0"/>
              </a:rPr>
              <a:t>Информационен сайт : </a:t>
            </a:r>
            <a:r>
              <a:rPr lang="en-US" dirty="0">
                <a:latin typeface="Verdana" panose="020B0604030504040204" pitchFamily="34" charset="0"/>
                <a:cs typeface="Times New Roman" panose="02020603050405020304" pitchFamily="18" charset="0"/>
                <a:hlinkClick r:id="rId2"/>
              </a:rPr>
              <a:t>http://culturalbridge-cbc.org/bg</a:t>
            </a:r>
            <a:r>
              <a:rPr lang="en-US" dirty="0" smtClean="0">
                <a:latin typeface="Verdana" panose="020B0604030504040204" pitchFamily="34" charset="0"/>
                <a:cs typeface="Times New Roman" panose="02020603050405020304" pitchFamily="18" charset="0"/>
                <a:hlinkClick r:id="rId2"/>
              </a:rPr>
              <a:t>/</a:t>
            </a:r>
            <a:endParaRPr lang="bg-BG" dirty="0" smtClean="0">
              <a:latin typeface="Verdana" panose="020B0604030504040204" pitchFamily="34" charset="0"/>
              <a:cs typeface="Times New Roman" panose="02020603050405020304" pitchFamily="18" charset="0"/>
            </a:endParaRPr>
          </a:p>
          <a:p>
            <a:endParaRPr lang="bg-BG" dirty="0"/>
          </a:p>
        </p:txBody>
      </p:sp>
    </p:spTree>
    <p:extLst>
      <p:ext uri="{BB962C8B-B14F-4D97-AF65-F5344CB8AC3E}">
        <p14:creationId xmlns:p14="http://schemas.microsoft.com/office/powerpoint/2010/main" val="3910072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150920"/>
            <a:ext cx="8596668" cy="798991"/>
          </a:xfrm>
        </p:spPr>
        <p:txBody>
          <a:bodyPr>
            <a:normAutofit fontScale="90000"/>
          </a:bodyPr>
          <a:lstStyle/>
          <a:p>
            <a:pPr algn="ctr"/>
            <a:r>
              <a:rPr lang="ru-RU" sz="1600" dirty="0"/>
              <a:t>Основни дейности и ползи от  Проект „Културен мост през вековете“ финансиран по програма Интеррег - ИПП ТГС България – Република Северна  Македония 2014-2020 г. с договор за субсидия № РД-02-29-231 / 04.09.2019 г.</a:t>
            </a:r>
            <a:r>
              <a:rPr lang="ru-RU" dirty="0"/>
              <a:t/>
            </a:r>
            <a:br>
              <a:rPr lang="ru-RU" dirty="0"/>
            </a:br>
            <a:r>
              <a:rPr lang="ru-RU" sz="1600" dirty="0"/>
              <a:t/>
            </a:r>
            <a:br>
              <a:rPr lang="ru-RU" sz="1600" dirty="0"/>
            </a:br>
            <a:r>
              <a:rPr lang="ru-RU" sz="1600" b="1" dirty="0" smtClean="0">
                <a:solidFill>
                  <a:schemeClr val="tx1"/>
                </a:solidFill>
              </a:rPr>
              <a:t>РЕЗУЛТАТИ ОТ ПРОЕКТА :</a:t>
            </a:r>
            <a:br>
              <a:rPr lang="ru-RU" sz="1600" b="1" dirty="0" smtClean="0">
                <a:solidFill>
                  <a:schemeClr val="tx1"/>
                </a:solidFill>
              </a:rPr>
            </a:br>
            <a:endParaRPr lang="bg-BG" b="1" dirty="0">
              <a:solidFill>
                <a:schemeClr val="tx1"/>
              </a:solidFill>
            </a:endParaRPr>
          </a:p>
        </p:txBody>
      </p:sp>
      <p:sp>
        <p:nvSpPr>
          <p:cNvPr id="3" name="Контейнер за съдържание 2"/>
          <p:cNvSpPr>
            <a:spLocks noGrp="1"/>
          </p:cNvSpPr>
          <p:nvPr>
            <p:ph idx="1"/>
          </p:nvPr>
        </p:nvSpPr>
        <p:spPr>
          <a:xfrm>
            <a:off x="677334" y="1589103"/>
            <a:ext cx="9168002" cy="4452259"/>
          </a:xfrm>
        </p:spPr>
        <p:txBody>
          <a:bodyPr>
            <a:normAutofit fontScale="92500" lnSpcReduction="10000"/>
          </a:bodyPr>
          <a:lstStyle/>
          <a:p>
            <a:pPr lvl="0">
              <a:lnSpc>
                <a:spcPct val="107000"/>
              </a:lnSpc>
              <a:buFont typeface="Symbol" panose="05050102010706020507" pitchFamily="18" charset="2"/>
              <a:buChar char=""/>
            </a:pPr>
            <a:r>
              <a:rPr lang="bg-BG" b="1" dirty="0">
                <a:latin typeface="+mj-lt"/>
                <a:ea typeface="Times New Roman" panose="02020603050405020304" pitchFamily="18" charset="0"/>
                <a:cs typeface="Times New Roman" panose="02020603050405020304" pitchFamily="18" charset="0"/>
              </a:rPr>
              <a:t>Обучение за туристически водачи</a:t>
            </a:r>
            <a:r>
              <a:rPr lang="bg-BG" dirty="0">
                <a:latin typeface="+mj-lt"/>
                <a:ea typeface="Times New Roman" panose="02020603050405020304" pitchFamily="18" charset="0"/>
                <a:cs typeface="Times New Roman" panose="02020603050405020304" pitchFamily="18" charset="0"/>
              </a:rPr>
              <a:t> с фокус върху културните забележителности, етническите, местните традиции и начин на живот и наличните туристически </a:t>
            </a:r>
            <a:r>
              <a:rPr lang="bg-BG" dirty="0" smtClean="0">
                <a:latin typeface="+mj-lt"/>
                <a:ea typeface="Times New Roman" panose="02020603050405020304" pitchFamily="18" charset="0"/>
                <a:cs typeface="Times New Roman" panose="02020603050405020304" pitchFamily="18" charset="0"/>
              </a:rPr>
              <a:t>услуги, </a:t>
            </a:r>
            <a:r>
              <a:rPr lang="bg-BG" dirty="0">
                <a:latin typeface="+mj-lt"/>
                <a:ea typeface="Times New Roman" panose="02020603050405020304" pitchFamily="18" charset="0"/>
                <a:cs typeface="Times New Roman" panose="02020603050405020304" pitchFamily="18" charset="0"/>
              </a:rPr>
              <a:t>принципите и практиките за хигиена и безопасност за организиране на културни обиколки и за удовлетвореност на  гостите. Обучените туристически водачи </a:t>
            </a:r>
            <a:r>
              <a:rPr lang="bg-BG" dirty="0" smtClean="0">
                <a:latin typeface="+mj-lt"/>
                <a:ea typeface="Times New Roman" panose="02020603050405020304" pitchFamily="18" charset="0"/>
                <a:cs typeface="Times New Roman" panose="02020603050405020304" pitchFamily="18" charset="0"/>
              </a:rPr>
              <a:t> получиха </a:t>
            </a:r>
            <a:r>
              <a:rPr lang="bg-BG" dirty="0">
                <a:latin typeface="+mj-lt"/>
                <a:ea typeface="Times New Roman" panose="02020603050405020304" pitchFamily="18" charset="0"/>
                <a:cs typeface="Times New Roman" panose="02020603050405020304" pitchFamily="18" charset="0"/>
              </a:rPr>
              <a:t>сертификат от Скопския </a:t>
            </a:r>
            <a:r>
              <a:rPr lang="bg-BG" dirty="0" smtClean="0">
                <a:latin typeface="+mj-lt"/>
                <a:ea typeface="Times New Roman" panose="02020603050405020304" pitchFamily="18" charset="0"/>
                <a:cs typeface="Times New Roman" panose="02020603050405020304" pitchFamily="18" charset="0"/>
              </a:rPr>
              <a:t>университет. </a:t>
            </a:r>
            <a:endParaRPr lang="bg-BG" sz="1600" dirty="0">
              <a:latin typeface="+mj-lt"/>
              <a:ea typeface="Calibri" panose="020F0502020204030204" pitchFamily="34" charset="0"/>
              <a:cs typeface="Times New Roman" panose="02020603050405020304" pitchFamily="18" charset="0"/>
            </a:endParaRPr>
          </a:p>
          <a:p>
            <a:pPr lvl="0" algn="just">
              <a:lnSpc>
                <a:spcPct val="107000"/>
              </a:lnSpc>
              <a:buFont typeface="Symbol" panose="05050102010706020507" pitchFamily="18" charset="2"/>
              <a:buChar char=""/>
            </a:pPr>
            <a:r>
              <a:rPr lang="bg-BG" b="1" dirty="0">
                <a:latin typeface="+mj-lt"/>
                <a:ea typeface="Times New Roman" panose="02020603050405020304" pitchFamily="18" charset="0"/>
                <a:cs typeface="Times New Roman" panose="02020603050405020304" pitchFamily="18" charset="0"/>
              </a:rPr>
              <a:t>Изграждане на капацитет чрез  обучения с теми </a:t>
            </a:r>
            <a:r>
              <a:rPr lang="bg-BG" dirty="0">
                <a:latin typeface="+mj-lt"/>
                <a:ea typeface="Times New Roman" panose="02020603050405020304" pitchFamily="18" charset="0"/>
                <a:cs typeface="Times New Roman" panose="02020603050405020304" pitchFamily="18" charset="0"/>
              </a:rPr>
              <a:t>-  Управление на културни събития и Управление на културното наследство. По </a:t>
            </a:r>
            <a:r>
              <a:rPr lang="bg-BG" dirty="0" smtClean="0">
                <a:latin typeface="+mj-lt"/>
                <a:ea typeface="Times New Roman" panose="02020603050405020304" pitchFamily="18" charset="0"/>
                <a:cs typeface="Times New Roman" panose="02020603050405020304" pitchFamily="18" charset="0"/>
              </a:rPr>
              <a:t>темите бяха </a:t>
            </a:r>
            <a:r>
              <a:rPr lang="bg-BG" dirty="0">
                <a:latin typeface="+mj-lt"/>
                <a:ea typeface="Times New Roman" panose="02020603050405020304" pitchFamily="18" charset="0"/>
                <a:cs typeface="Times New Roman" panose="02020603050405020304" pitchFamily="18" charset="0"/>
              </a:rPr>
              <a:t>обучени </a:t>
            </a:r>
            <a:r>
              <a:rPr lang="bg-BG" dirty="0" smtClean="0">
                <a:latin typeface="+mj-lt"/>
                <a:ea typeface="Times New Roman" panose="02020603050405020304" pitchFamily="18" charset="0"/>
                <a:cs typeface="Times New Roman" panose="02020603050405020304" pitchFamily="18" charset="0"/>
              </a:rPr>
              <a:t>20 </a:t>
            </a:r>
            <a:r>
              <a:rPr lang="bg-BG" dirty="0">
                <a:latin typeface="+mj-lt"/>
                <a:ea typeface="Times New Roman" panose="02020603050405020304" pitchFamily="18" charset="0"/>
                <a:cs typeface="Times New Roman" panose="02020603050405020304" pitchFamily="18" charset="0"/>
              </a:rPr>
              <a:t>човека от читалищата в община  </a:t>
            </a:r>
            <a:r>
              <a:rPr lang="bg-BG" dirty="0" smtClean="0">
                <a:latin typeface="+mj-lt"/>
                <a:ea typeface="Times New Roman" panose="02020603050405020304" pitchFamily="18" charset="0"/>
                <a:cs typeface="Times New Roman" panose="02020603050405020304" pitchFamily="18" charset="0"/>
              </a:rPr>
              <a:t>Белица, експерти </a:t>
            </a:r>
            <a:r>
              <a:rPr lang="bg-BG" dirty="0">
                <a:latin typeface="+mj-lt"/>
                <a:ea typeface="Times New Roman" panose="02020603050405020304" pitchFamily="18" charset="0"/>
                <a:cs typeface="Times New Roman" panose="02020603050405020304" pitchFamily="18" charset="0"/>
              </a:rPr>
              <a:t>от общинската администрация в чийто ресор са туризъм, култура, образование, </a:t>
            </a:r>
            <a:r>
              <a:rPr lang="bg-BG" dirty="0" smtClean="0">
                <a:latin typeface="+mj-lt"/>
                <a:ea typeface="Times New Roman" panose="02020603050405020304" pitchFamily="18" charset="0"/>
                <a:cs typeface="Times New Roman" panose="02020603050405020304" pitchFamily="18" charset="0"/>
              </a:rPr>
              <a:t>спорт и представители на местния туристически бизнес. </a:t>
            </a:r>
            <a:endParaRPr lang="bg-BG" sz="1600" dirty="0">
              <a:latin typeface="+mj-lt"/>
              <a:ea typeface="Calibri" panose="020F0502020204030204" pitchFamily="34" charset="0"/>
              <a:cs typeface="Times New Roman" panose="02020603050405020304" pitchFamily="18" charset="0"/>
            </a:endParaRPr>
          </a:p>
          <a:p>
            <a:pPr lvl="0" algn="just">
              <a:lnSpc>
                <a:spcPct val="107000"/>
              </a:lnSpc>
              <a:spcAft>
                <a:spcPts val="800"/>
              </a:spcAft>
              <a:buFont typeface="Symbol" panose="05050102010706020507" pitchFamily="18" charset="2"/>
              <a:buChar char=""/>
            </a:pPr>
            <a:r>
              <a:rPr lang="bg-BG" b="1" dirty="0" smtClean="0">
                <a:latin typeface="+mj-lt"/>
                <a:ea typeface="Times New Roman" panose="02020603050405020304" pitchFamily="18" charset="0"/>
                <a:cs typeface="Times New Roman" panose="02020603050405020304" pitchFamily="18" charset="0"/>
              </a:rPr>
              <a:t>Изготвен промоционален </a:t>
            </a:r>
            <a:r>
              <a:rPr lang="bg-BG" b="1" dirty="0">
                <a:latin typeface="+mj-lt"/>
                <a:ea typeface="Times New Roman" panose="02020603050405020304" pitchFamily="18" charset="0"/>
                <a:cs typeface="Times New Roman" panose="02020603050405020304" pitchFamily="18" charset="0"/>
              </a:rPr>
              <a:t>клип</a:t>
            </a:r>
            <a:r>
              <a:rPr lang="bg-BG" dirty="0">
                <a:latin typeface="+mj-lt"/>
                <a:ea typeface="Times New Roman" panose="02020603050405020304" pitchFamily="18" charset="0"/>
                <a:cs typeface="Times New Roman" panose="02020603050405020304" pitchFamily="18" charset="0"/>
              </a:rPr>
              <a:t> за </a:t>
            </a:r>
            <a:r>
              <a:rPr lang="bg-BG" b="1" dirty="0">
                <a:latin typeface="+mj-lt"/>
                <a:ea typeface="Times New Roman" panose="02020603050405020304" pitchFamily="18" charset="0"/>
                <a:cs typeface="Times New Roman" panose="02020603050405020304" pitchFamily="18" charset="0"/>
              </a:rPr>
              <a:t>пред</a:t>
            </a:r>
            <a:r>
              <a:rPr lang="bg-BG" dirty="0">
                <a:latin typeface="+mj-lt"/>
                <a:ea typeface="Times New Roman" panose="02020603050405020304" pitchFamily="18" charset="0"/>
                <a:cs typeface="Times New Roman" panose="02020603050405020304" pitchFamily="18" charset="0"/>
              </a:rPr>
              <a:t>ставяне на културното и природно наследство на Община Белица. </a:t>
            </a:r>
            <a:r>
              <a:rPr lang="bg-BG" dirty="0" smtClean="0">
                <a:latin typeface="+mj-lt"/>
                <a:ea typeface="Times New Roman" panose="02020603050405020304" pitchFamily="18" charset="0"/>
                <a:cs typeface="Times New Roman" panose="02020603050405020304" pitchFamily="18" charset="0"/>
              </a:rPr>
              <a:t>Промоционалния </a:t>
            </a:r>
            <a:r>
              <a:rPr lang="bg-BG" dirty="0">
                <a:latin typeface="+mj-lt"/>
                <a:ea typeface="Times New Roman" panose="02020603050405020304" pitchFamily="18" charset="0"/>
                <a:cs typeface="Times New Roman" panose="02020603050405020304" pitchFamily="18" charset="0"/>
              </a:rPr>
              <a:t>видео </a:t>
            </a:r>
            <a:r>
              <a:rPr lang="bg-BG" dirty="0" smtClean="0">
                <a:latin typeface="+mj-lt"/>
                <a:ea typeface="Times New Roman" panose="02020603050405020304" pitchFamily="18" charset="0"/>
                <a:cs typeface="Times New Roman" panose="02020603050405020304" pitchFamily="18" charset="0"/>
              </a:rPr>
              <a:t>клип изготвен от Продуцентско издателска къща ВАМО-ЕООД-Благоевград, представя културните </a:t>
            </a:r>
            <a:r>
              <a:rPr lang="bg-BG" dirty="0">
                <a:latin typeface="+mj-lt"/>
                <a:ea typeface="Times New Roman" panose="02020603050405020304" pitchFamily="18" charset="0"/>
                <a:cs typeface="Times New Roman" panose="02020603050405020304" pitchFamily="18" charset="0"/>
              </a:rPr>
              <a:t>и природни туристически обекти, включително и </a:t>
            </a:r>
            <a:r>
              <a:rPr lang="bg-BG" dirty="0" smtClean="0">
                <a:latin typeface="+mj-lt"/>
                <a:ea typeface="Times New Roman" panose="02020603050405020304" pitchFamily="18" charset="0"/>
                <a:cs typeface="Times New Roman" panose="02020603050405020304" pitchFamily="18" charset="0"/>
              </a:rPr>
              <a:t>нематериалното </a:t>
            </a:r>
            <a:r>
              <a:rPr lang="bg-BG" dirty="0">
                <a:latin typeface="+mj-lt"/>
                <a:ea typeface="Times New Roman" panose="02020603050405020304" pitchFamily="18" charset="0"/>
                <a:cs typeface="Times New Roman" panose="02020603050405020304" pitchFamily="18" charset="0"/>
              </a:rPr>
              <a:t>културно наследство на Белица (фолклор, музика и традиции).</a:t>
            </a:r>
            <a:endParaRPr lang="bg-BG" sz="1600" dirty="0">
              <a:latin typeface="+mj-lt"/>
              <a:ea typeface="Calibri" panose="020F0502020204030204" pitchFamily="34" charset="0"/>
              <a:cs typeface="Times New Roman" panose="02020603050405020304" pitchFamily="18" charset="0"/>
            </a:endParaRPr>
          </a:p>
          <a:p>
            <a:endParaRPr lang="bg-BG" dirty="0"/>
          </a:p>
        </p:txBody>
      </p:sp>
    </p:spTree>
    <p:extLst>
      <p:ext uri="{BB962C8B-B14F-4D97-AF65-F5344CB8AC3E}">
        <p14:creationId xmlns:p14="http://schemas.microsoft.com/office/powerpoint/2010/main" val="1746828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292963"/>
            <a:ext cx="8596668" cy="932155"/>
          </a:xfrm>
        </p:spPr>
        <p:txBody>
          <a:bodyPr>
            <a:noAutofit/>
          </a:bodyPr>
          <a:lstStyle/>
          <a:p>
            <a:pPr algn="ctr"/>
            <a:r>
              <a:rPr lang="ru-RU" sz="1400" dirty="0">
                <a:solidFill>
                  <a:srgbClr val="90C226"/>
                </a:solidFill>
              </a:rPr>
              <a:t>Основни дейности и ползи от  Проект „Културен мост през вековете“ финансиран по програма Интеррег - ИПП ТГС България – Република Северна  Македония 2014-2020 г. с договор за субсидия № РД-02-29-231 / 04.09.2019 г.</a:t>
            </a:r>
            <a:br>
              <a:rPr lang="ru-RU" sz="1400" dirty="0">
                <a:solidFill>
                  <a:srgbClr val="90C226"/>
                </a:solidFill>
              </a:rPr>
            </a:br>
            <a:endParaRPr lang="bg-BG" sz="1400" dirty="0"/>
          </a:p>
        </p:txBody>
      </p:sp>
      <p:sp>
        <p:nvSpPr>
          <p:cNvPr id="3" name="Контейнер за съдържание 2"/>
          <p:cNvSpPr>
            <a:spLocks noGrp="1"/>
          </p:cNvSpPr>
          <p:nvPr>
            <p:ph idx="1"/>
          </p:nvPr>
        </p:nvSpPr>
        <p:spPr>
          <a:xfrm>
            <a:off x="677334" y="1482571"/>
            <a:ext cx="8596668" cy="4558791"/>
          </a:xfrm>
        </p:spPr>
        <p:txBody>
          <a:bodyPr>
            <a:normAutofit lnSpcReduction="10000"/>
          </a:bodyPr>
          <a:lstStyle/>
          <a:p>
            <a:pPr lvl="0" algn="just">
              <a:lnSpc>
                <a:spcPct val="107000"/>
              </a:lnSpc>
              <a:buFont typeface="Symbol" panose="05050102010706020507" pitchFamily="18" charset="2"/>
              <a:buChar char=""/>
            </a:pPr>
            <a:r>
              <a:rPr lang="bg-BG" b="1" dirty="0" smtClean="0">
                <a:latin typeface="+mj-lt"/>
                <a:ea typeface="Times New Roman" panose="02020603050405020304" pitchFamily="18" charset="0"/>
                <a:cs typeface="Times New Roman" panose="02020603050405020304" pitchFamily="18" charset="0"/>
              </a:rPr>
              <a:t>Проведени два тридневни </a:t>
            </a:r>
            <a:r>
              <a:rPr lang="bg-BG" b="1" dirty="0">
                <a:latin typeface="+mj-lt"/>
                <a:ea typeface="Times New Roman" panose="02020603050405020304" pitchFamily="18" charset="0"/>
                <a:cs typeface="Times New Roman" panose="02020603050405020304" pitchFamily="18" charset="0"/>
              </a:rPr>
              <a:t>семинари,</a:t>
            </a:r>
            <a:r>
              <a:rPr lang="bg-BG" dirty="0">
                <a:latin typeface="+mj-lt"/>
                <a:ea typeface="Times New Roman" panose="02020603050405020304" pitchFamily="18" charset="0"/>
                <a:cs typeface="Times New Roman" panose="02020603050405020304" pitchFamily="18" charset="0"/>
              </a:rPr>
              <a:t> в Щип и в Белица посветени на управлението на двете </a:t>
            </a:r>
            <a:r>
              <a:rPr lang="bg-BG" dirty="0" smtClean="0">
                <a:latin typeface="+mj-lt"/>
                <a:ea typeface="Times New Roman" panose="02020603050405020304" pitchFamily="18" charset="0"/>
                <a:cs typeface="Times New Roman" panose="02020603050405020304" pitchFamily="18" charset="0"/>
              </a:rPr>
              <a:t>трансгранични дестинации </a:t>
            </a:r>
            <a:r>
              <a:rPr lang="bg-BG" dirty="0">
                <a:latin typeface="+mj-lt"/>
                <a:ea typeface="Times New Roman" panose="02020603050405020304" pitchFamily="18" charset="0"/>
                <a:cs typeface="Times New Roman" panose="02020603050405020304" pitchFamily="18" charset="0"/>
              </a:rPr>
              <a:t>за представяне на управленските структури, ръководени от местните власти, отговарящи за развитието на туризма, неправителствените организации и организациите за подкрепа на бизнеса в туристическия сектор, включително местните търговски представители и занаятчии.</a:t>
            </a:r>
            <a:endParaRPr lang="bg-BG" sz="1600" dirty="0">
              <a:latin typeface="+mj-lt"/>
              <a:ea typeface="Calibri" panose="020F0502020204030204" pitchFamily="34" charset="0"/>
              <a:cs typeface="Times New Roman" panose="02020603050405020304" pitchFamily="18" charset="0"/>
            </a:endParaRPr>
          </a:p>
          <a:p>
            <a:pPr lvl="0">
              <a:lnSpc>
                <a:spcPct val="107000"/>
              </a:lnSpc>
              <a:spcAft>
                <a:spcPts val="800"/>
              </a:spcAft>
              <a:buFont typeface="Symbol" panose="05050102010706020507" pitchFamily="18" charset="2"/>
              <a:buChar char=""/>
            </a:pPr>
            <a:r>
              <a:rPr lang="bg-BG" b="1" dirty="0" smtClean="0">
                <a:latin typeface="+mj-lt"/>
                <a:ea typeface="Times New Roman" panose="02020603050405020304" pitchFamily="18" charset="0"/>
                <a:cs typeface="Times New Roman" panose="02020603050405020304" pitchFamily="18" charset="0"/>
              </a:rPr>
              <a:t>Пътуваща презентация </a:t>
            </a:r>
            <a:r>
              <a:rPr lang="bg-BG" dirty="0" smtClean="0">
                <a:latin typeface="+mj-lt"/>
                <a:ea typeface="Times New Roman" panose="02020603050405020304" pitchFamily="18" charset="0"/>
                <a:cs typeface="Times New Roman" panose="02020603050405020304" pitchFamily="18" charset="0"/>
              </a:rPr>
              <a:t> </a:t>
            </a:r>
            <a:r>
              <a:rPr lang="bg-BG" dirty="0">
                <a:latin typeface="+mj-lt"/>
                <a:ea typeface="Times New Roman" panose="02020603050405020304" pitchFamily="18" charset="0"/>
                <a:cs typeface="Times New Roman" panose="02020603050405020304" pitchFamily="18" charset="0"/>
              </a:rPr>
              <a:t>на Белица  в общините  Делчево, Виница и Кочани</a:t>
            </a:r>
            <a:r>
              <a:rPr lang="bg-BG" dirty="0" smtClean="0">
                <a:latin typeface="+mj-lt"/>
                <a:ea typeface="Times New Roman" panose="02020603050405020304" pitchFamily="18" charset="0"/>
                <a:cs typeface="Times New Roman" panose="02020603050405020304" pitchFamily="18" charset="0"/>
              </a:rPr>
              <a:t>. </a:t>
            </a:r>
            <a:r>
              <a:rPr lang="bg-BG" dirty="0">
                <a:latin typeface="+mj-lt"/>
                <a:ea typeface="Times New Roman" panose="02020603050405020304" pitchFamily="18" charset="0"/>
                <a:cs typeface="Times New Roman" panose="02020603050405020304" pitchFamily="18" charset="0"/>
              </a:rPr>
              <a:t>П</a:t>
            </a:r>
            <a:r>
              <a:rPr lang="bg-BG" dirty="0" smtClean="0">
                <a:latin typeface="+mj-lt"/>
                <a:ea typeface="Times New Roman" panose="02020603050405020304" pitchFamily="18" charset="0"/>
                <a:cs typeface="Times New Roman" panose="02020603050405020304" pitchFamily="18" charset="0"/>
              </a:rPr>
              <a:t>редстави </a:t>
            </a:r>
            <a:r>
              <a:rPr lang="bg-BG" dirty="0">
                <a:latin typeface="+mj-lt"/>
                <a:ea typeface="Times New Roman" panose="02020603050405020304" pitchFamily="18" charset="0"/>
                <a:cs typeface="Times New Roman" panose="02020603050405020304" pitchFamily="18" charset="0"/>
              </a:rPr>
              <a:t>културата и природното наследство на община Белица </a:t>
            </a:r>
            <a:r>
              <a:rPr lang="bg-BG" dirty="0" smtClean="0">
                <a:latin typeface="+mj-lt"/>
                <a:ea typeface="Times New Roman" panose="02020603050405020304" pitchFamily="18" charset="0"/>
                <a:cs typeface="Times New Roman" panose="02020603050405020304" pitchFamily="18" charset="0"/>
              </a:rPr>
              <a:t>и </a:t>
            </a:r>
            <a:r>
              <a:rPr lang="bg-BG" dirty="0">
                <a:latin typeface="+mj-lt"/>
                <a:ea typeface="Times New Roman" panose="02020603050405020304" pitchFamily="18" charset="0"/>
                <a:cs typeface="Times New Roman" panose="02020603050405020304" pitchFamily="18" charset="0"/>
              </a:rPr>
              <a:t>съществуващата туристическа оферта, като нематериалното културно наследство </a:t>
            </a:r>
            <a:r>
              <a:rPr lang="bg-BG" dirty="0" smtClean="0">
                <a:latin typeface="+mj-lt"/>
                <a:ea typeface="Times New Roman" panose="02020603050405020304" pitchFamily="18" charset="0"/>
                <a:cs typeface="Times New Roman" panose="02020603050405020304" pitchFamily="18" charset="0"/>
              </a:rPr>
              <a:t> бе </a:t>
            </a:r>
            <a:r>
              <a:rPr lang="bg-BG" dirty="0">
                <a:latin typeface="+mj-lt"/>
                <a:ea typeface="Times New Roman" panose="02020603050405020304" pitchFamily="18" charset="0"/>
                <a:cs typeface="Times New Roman" panose="02020603050405020304" pitchFamily="18" charset="0"/>
              </a:rPr>
              <a:t>представено чрез излъчване на 3D видео картиране  и други клипове, свързани с </a:t>
            </a:r>
            <a:r>
              <a:rPr lang="bg-BG" dirty="0" smtClean="0">
                <a:latin typeface="+mj-lt"/>
                <a:ea typeface="Times New Roman" panose="02020603050405020304" pitchFamily="18" charset="0"/>
                <a:cs typeface="Times New Roman" panose="02020603050405020304" pitchFamily="18" charset="0"/>
              </a:rPr>
              <a:t>туризма, фолклора</a:t>
            </a:r>
            <a:r>
              <a:rPr lang="bg-BG" dirty="0">
                <a:latin typeface="+mj-lt"/>
                <a:ea typeface="Times New Roman" panose="02020603050405020304" pitchFamily="18" charset="0"/>
                <a:cs typeface="Times New Roman" panose="02020603050405020304" pitchFamily="18" charset="0"/>
              </a:rPr>
              <a:t>, </a:t>
            </a:r>
            <a:r>
              <a:rPr lang="bg-BG" dirty="0" smtClean="0">
                <a:latin typeface="+mj-lt"/>
                <a:ea typeface="Times New Roman" panose="02020603050405020304" pitchFamily="18" charset="0"/>
                <a:cs typeface="Times New Roman" panose="02020603050405020304" pitchFamily="18" charset="0"/>
              </a:rPr>
              <a:t>музиката </a:t>
            </a:r>
            <a:r>
              <a:rPr lang="bg-BG" dirty="0">
                <a:latin typeface="+mj-lt"/>
                <a:ea typeface="Times New Roman" panose="02020603050405020304" pitchFamily="18" charset="0"/>
                <a:cs typeface="Times New Roman" panose="02020603050405020304" pitchFamily="18" charset="0"/>
              </a:rPr>
              <a:t>и други културни особености</a:t>
            </a:r>
            <a:r>
              <a:rPr lang="bg-BG" dirty="0" smtClean="0">
                <a:latin typeface="+mj-lt"/>
                <a:ea typeface="Times New Roman" panose="02020603050405020304" pitchFamily="18" charset="0"/>
                <a:cs typeface="Times New Roman" panose="02020603050405020304" pitchFamily="18" charset="0"/>
              </a:rPr>
              <a:t>.</a:t>
            </a:r>
          </a:p>
          <a:p>
            <a:pPr lvl="0">
              <a:lnSpc>
                <a:spcPct val="107000"/>
              </a:lnSpc>
              <a:spcAft>
                <a:spcPts val="800"/>
              </a:spcAft>
              <a:buFont typeface="Symbol" panose="05050102010706020507" pitchFamily="18" charset="2"/>
              <a:buChar char=""/>
            </a:pPr>
            <a:r>
              <a:rPr lang="bg-BG" b="1" dirty="0" smtClean="0">
                <a:latin typeface="+mj-lt"/>
                <a:ea typeface="Calibri" panose="020F0502020204030204" pitchFamily="34" charset="0"/>
                <a:cs typeface="Times New Roman" panose="02020603050405020304" pitchFamily="18" charset="0"/>
              </a:rPr>
              <a:t>Проведен тридневен </a:t>
            </a:r>
            <a:r>
              <a:rPr lang="bg-BG" dirty="0" smtClean="0">
                <a:latin typeface="+mj-lt"/>
                <a:ea typeface="Calibri" panose="020F0502020204030204" pitchFamily="34" charset="0"/>
                <a:cs typeface="Times New Roman" panose="02020603050405020304" pitchFamily="18" charset="0"/>
              </a:rPr>
              <a:t>дискусионен </a:t>
            </a:r>
            <a:r>
              <a:rPr lang="ru-RU" dirty="0" smtClean="0">
                <a:latin typeface="+mj-lt"/>
                <a:ea typeface="Calibri" panose="020F0502020204030204" pitchFamily="34" charset="0"/>
                <a:cs typeface="Times New Roman" panose="02020603050405020304" pitchFamily="18" charset="0"/>
              </a:rPr>
              <a:t>форум в Белица - използване </a:t>
            </a:r>
            <a:r>
              <a:rPr lang="ru-RU" dirty="0">
                <a:latin typeface="+mj-lt"/>
                <a:ea typeface="Calibri" panose="020F0502020204030204" pitchFamily="34" charset="0"/>
                <a:cs typeface="Times New Roman" panose="02020603050405020304" pitchFamily="18" charset="0"/>
              </a:rPr>
              <a:t>на религията и </a:t>
            </a:r>
            <a:r>
              <a:rPr lang="ru-RU" dirty="0" err="1" smtClean="0">
                <a:latin typeface="+mj-lt"/>
                <a:ea typeface="Calibri" panose="020F0502020204030204" pitchFamily="34" charset="0"/>
                <a:cs typeface="Times New Roman" panose="02020603050405020304" pitchFamily="18" charset="0"/>
              </a:rPr>
              <a:t>археологическото</a:t>
            </a:r>
            <a:r>
              <a:rPr lang="ru-RU" dirty="0" smtClean="0">
                <a:latin typeface="+mj-lt"/>
                <a:ea typeface="Calibri" panose="020F0502020204030204" pitchFamily="34" charset="0"/>
                <a:cs typeface="Times New Roman" panose="02020603050405020304" pitchFamily="18" charset="0"/>
              </a:rPr>
              <a:t> </a:t>
            </a:r>
            <a:r>
              <a:rPr lang="ru-RU" dirty="0">
                <a:latin typeface="+mj-lt"/>
                <a:ea typeface="Calibri" panose="020F0502020204030204" pitchFamily="34" charset="0"/>
                <a:cs typeface="Times New Roman" panose="02020603050405020304" pitchFamily="18" charset="0"/>
              </a:rPr>
              <a:t>културно наследство за развитие на културния туризъм.</a:t>
            </a:r>
            <a:endParaRPr lang="bg-BG" dirty="0">
              <a:latin typeface="+mj-lt"/>
              <a:ea typeface="Calibri" panose="020F0502020204030204" pitchFamily="34" charset="0"/>
              <a:cs typeface="Times New Roman" panose="02020603050405020304" pitchFamily="18" charset="0"/>
            </a:endParaRPr>
          </a:p>
          <a:p>
            <a:endParaRPr lang="bg-BG" dirty="0">
              <a:latin typeface="+mj-lt"/>
            </a:endParaRPr>
          </a:p>
        </p:txBody>
      </p:sp>
    </p:spTree>
    <p:extLst>
      <p:ext uri="{BB962C8B-B14F-4D97-AF65-F5344CB8AC3E}">
        <p14:creationId xmlns:p14="http://schemas.microsoft.com/office/powerpoint/2010/main" val="342826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363984"/>
            <a:ext cx="8596668" cy="905523"/>
          </a:xfrm>
        </p:spPr>
        <p:txBody>
          <a:bodyPr>
            <a:noAutofit/>
          </a:bodyPr>
          <a:lstStyle/>
          <a:p>
            <a:pPr algn="ctr"/>
            <a:r>
              <a:rPr lang="ru-RU" sz="1400" dirty="0">
                <a:solidFill>
                  <a:srgbClr val="90C226"/>
                </a:solidFill>
              </a:rPr>
              <a:t>Основни дейности и ползи от  Проект „Културен мост през вековете“ финансиран по програма Интеррег - ИПП ТГС България – Република Северна  Македония 2014-2020 г. с договор за субсидия № РД-02-29-231 / 04.09.2019 г.</a:t>
            </a:r>
            <a:br>
              <a:rPr lang="ru-RU" sz="1400" dirty="0">
                <a:solidFill>
                  <a:srgbClr val="90C226"/>
                </a:solidFill>
              </a:rPr>
            </a:br>
            <a:endParaRPr lang="bg-BG" sz="1400" dirty="0"/>
          </a:p>
        </p:txBody>
      </p:sp>
      <p:sp>
        <p:nvSpPr>
          <p:cNvPr id="3" name="Контейнер за съдържание 2"/>
          <p:cNvSpPr>
            <a:spLocks noGrp="1"/>
          </p:cNvSpPr>
          <p:nvPr>
            <p:ph idx="1"/>
          </p:nvPr>
        </p:nvSpPr>
        <p:spPr>
          <a:xfrm>
            <a:off x="677333" y="1358283"/>
            <a:ext cx="9043715" cy="4683079"/>
          </a:xfrm>
        </p:spPr>
        <p:txBody>
          <a:bodyPr/>
          <a:lstStyle/>
          <a:p>
            <a:pPr lvl="0" algn="just">
              <a:lnSpc>
                <a:spcPct val="107000"/>
              </a:lnSpc>
              <a:buFont typeface="Symbol" panose="05050102010706020507" pitchFamily="18" charset="2"/>
              <a:buChar char=""/>
            </a:pPr>
            <a:r>
              <a:rPr lang="bg-BG" dirty="0" smtClean="0">
                <a:latin typeface="+mj-lt"/>
                <a:ea typeface="Times New Roman" panose="02020603050405020304" pitchFamily="18" charset="0"/>
                <a:cs typeface="Times New Roman" panose="02020603050405020304" pitchFamily="18" charset="0"/>
              </a:rPr>
              <a:t>С цел популяризиране на материалното и нематериалното културно-историческо наследство на Община Белица е осигурено едно информационно електронно табло (инфо киоск</a:t>
            </a:r>
            <a:r>
              <a:rPr lang="bg-BG" b="1" dirty="0" smtClean="0">
                <a:latin typeface="+mj-lt"/>
                <a:ea typeface="Times New Roman" panose="02020603050405020304" pitchFamily="18" charset="0"/>
                <a:cs typeface="Times New Roman" panose="02020603050405020304" pitchFamily="18" charset="0"/>
              </a:rPr>
              <a:t>).</a:t>
            </a:r>
            <a:r>
              <a:rPr lang="bg-BG" dirty="0" smtClean="0">
                <a:latin typeface="+mj-lt"/>
                <a:ea typeface="Times New Roman" panose="02020603050405020304" pitchFamily="18" charset="0"/>
                <a:cs typeface="Times New Roman" panose="02020603050405020304" pitchFamily="18" charset="0"/>
              </a:rPr>
              <a:t> </a:t>
            </a:r>
            <a:r>
              <a:rPr lang="bg-BG" dirty="0">
                <a:latin typeface="+mj-lt"/>
                <a:ea typeface="Times New Roman" panose="02020603050405020304" pitchFamily="18" charset="0"/>
                <a:cs typeface="Times New Roman" panose="02020603050405020304" pitchFamily="18" charset="0"/>
              </a:rPr>
              <a:t>Информационното електронно </a:t>
            </a:r>
            <a:r>
              <a:rPr lang="bg-BG" dirty="0" smtClean="0">
                <a:latin typeface="+mj-lt"/>
                <a:ea typeface="Times New Roman" panose="02020603050405020304" pitchFamily="18" charset="0"/>
                <a:cs typeface="Times New Roman" panose="02020603050405020304" pitchFamily="18" charset="0"/>
              </a:rPr>
              <a:t>табло </a:t>
            </a:r>
            <a:r>
              <a:rPr lang="bg-BG" dirty="0">
                <a:latin typeface="+mj-lt"/>
                <a:ea typeface="Times New Roman" panose="02020603050405020304" pitchFamily="18" charset="0"/>
                <a:cs typeface="Times New Roman" panose="02020603050405020304" pitchFamily="18" charset="0"/>
              </a:rPr>
              <a:t>съдържа цялата информация за </a:t>
            </a:r>
            <a:r>
              <a:rPr lang="bg-BG" dirty="0" smtClean="0">
                <a:latin typeface="+mj-lt"/>
                <a:ea typeface="Times New Roman" panose="02020603050405020304" pitchFamily="18" charset="0"/>
                <a:cs typeface="Times New Roman" panose="02020603050405020304" pitchFamily="18" charset="0"/>
              </a:rPr>
              <a:t>културно-историческото </a:t>
            </a:r>
            <a:r>
              <a:rPr lang="bg-BG" dirty="0">
                <a:latin typeface="+mj-lt"/>
                <a:ea typeface="Times New Roman" panose="02020603050405020304" pitchFamily="18" charset="0"/>
                <a:cs typeface="Times New Roman" panose="02020603050405020304" pitchFamily="18" charset="0"/>
              </a:rPr>
              <a:t>наследство на община Белица. Иинфо киоскът </a:t>
            </a:r>
            <a:r>
              <a:rPr lang="bg-BG" dirty="0" smtClean="0">
                <a:latin typeface="+mj-lt"/>
                <a:ea typeface="Times New Roman" panose="02020603050405020304" pitchFamily="18" charset="0"/>
                <a:cs typeface="Times New Roman" panose="02020603050405020304" pitchFamily="18" charset="0"/>
              </a:rPr>
              <a:t>е разположен </a:t>
            </a:r>
            <a:r>
              <a:rPr lang="bg-BG" dirty="0">
                <a:latin typeface="+mj-lt"/>
                <a:ea typeface="Times New Roman" panose="02020603050405020304" pitchFamily="18" charset="0"/>
                <a:cs typeface="Times New Roman" panose="02020603050405020304" pitchFamily="18" charset="0"/>
              </a:rPr>
              <a:t>в специално </a:t>
            </a:r>
            <a:r>
              <a:rPr lang="bg-BG" dirty="0" smtClean="0">
                <a:latin typeface="+mj-lt"/>
                <a:ea typeface="Times New Roman" panose="02020603050405020304" pitchFamily="18" charset="0"/>
                <a:cs typeface="Times New Roman" panose="02020603050405020304" pitchFamily="18" charset="0"/>
              </a:rPr>
              <a:t>обособено помещение, във </a:t>
            </a:r>
            <a:r>
              <a:rPr lang="bg-BG" dirty="0">
                <a:latin typeface="+mj-lt"/>
                <a:ea typeface="Times New Roman" panose="02020603050405020304" pitchFamily="18" charset="0"/>
                <a:cs typeface="Times New Roman" panose="02020603050405020304" pitchFamily="18" charset="0"/>
              </a:rPr>
              <a:t>фоайето на читалището за лесен достъп на гостите на Белица и жителите на общината. </a:t>
            </a:r>
            <a:r>
              <a:rPr lang="bg-BG" dirty="0" smtClean="0">
                <a:latin typeface="+mj-lt"/>
                <a:ea typeface="Times New Roman" panose="02020603050405020304" pitchFamily="18" charset="0"/>
                <a:cs typeface="Times New Roman" panose="02020603050405020304" pitchFamily="18" charset="0"/>
              </a:rPr>
              <a:t>Създадена е уеб </a:t>
            </a:r>
            <a:r>
              <a:rPr lang="bg-BG" dirty="0">
                <a:latin typeface="+mj-lt"/>
                <a:ea typeface="Times New Roman" panose="02020603050405020304" pitchFamily="18" charset="0"/>
                <a:cs typeface="Times New Roman" panose="02020603050405020304" pitchFamily="18" charset="0"/>
              </a:rPr>
              <a:t>платформа за археологическия </a:t>
            </a:r>
            <a:r>
              <a:rPr lang="bg-BG" dirty="0" smtClean="0">
                <a:latin typeface="+mj-lt"/>
                <a:ea typeface="Times New Roman" panose="02020603050405020304" pitchFamily="18" charset="0"/>
                <a:cs typeface="Times New Roman" panose="02020603050405020304" pitchFamily="18" charset="0"/>
              </a:rPr>
              <a:t>и </a:t>
            </a:r>
            <a:r>
              <a:rPr lang="bg-BG" dirty="0">
                <a:latin typeface="+mj-lt"/>
                <a:ea typeface="Times New Roman" panose="02020603050405020304" pitchFamily="18" charset="0"/>
                <a:cs typeface="Times New Roman" panose="02020603050405020304" pitchFamily="18" charset="0"/>
              </a:rPr>
              <a:t>културен </a:t>
            </a:r>
            <a:r>
              <a:rPr lang="bg-BG" dirty="0" smtClean="0">
                <a:latin typeface="+mj-lt"/>
                <a:ea typeface="Times New Roman" panose="02020603050405020304" pitchFamily="18" charset="0"/>
                <a:cs typeface="Times New Roman" panose="02020603050405020304" pitchFamily="18" charset="0"/>
              </a:rPr>
              <a:t>туризъм в Белица Република България и Източен регион Република Северна Македония. </a:t>
            </a:r>
            <a:endParaRPr lang="bg-BG" sz="1600" dirty="0">
              <a:latin typeface="+mj-lt"/>
              <a:ea typeface="Calibri" panose="020F0502020204030204" pitchFamily="34" charset="0"/>
              <a:cs typeface="Times New Roman" panose="02020603050405020304" pitchFamily="18" charset="0"/>
            </a:endParaRPr>
          </a:p>
          <a:p>
            <a:pPr lvl="0" algn="just">
              <a:lnSpc>
                <a:spcPct val="107000"/>
              </a:lnSpc>
              <a:spcAft>
                <a:spcPts val="800"/>
              </a:spcAft>
              <a:buFont typeface="Symbol" panose="05050102010706020507" pitchFamily="18" charset="2"/>
              <a:buChar char=""/>
            </a:pPr>
            <a:r>
              <a:rPr lang="bg-BG" dirty="0">
                <a:latin typeface="+mj-lt"/>
                <a:ea typeface="Times New Roman" panose="02020603050405020304" pitchFamily="18" charset="0"/>
                <a:cs typeface="Times New Roman" panose="02020603050405020304" pitchFamily="18" charset="0"/>
              </a:rPr>
              <a:t>В края на </a:t>
            </a:r>
            <a:r>
              <a:rPr lang="bg-BG" dirty="0" smtClean="0">
                <a:latin typeface="+mj-lt"/>
                <a:ea typeface="Times New Roman" panose="02020603050405020304" pitchFamily="18" charset="0"/>
                <a:cs typeface="Times New Roman" panose="02020603050405020304" pitchFamily="18" charset="0"/>
              </a:rPr>
              <a:t>проекта бяха </a:t>
            </a:r>
            <a:r>
              <a:rPr lang="bg-BG" dirty="0">
                <a:latin typeface="+mj-lt"/>
                <a:ea typeface="Times New Roman" panose="02020603050405020304" pitchFamily="18" charset="0"/>
                <a:cs typeface="Times New Roman" panose="02020603050405020304" pitchFamily="18" charset="0"/>
              </a:rPr>
              <a:t>организирани заключителни събития с представяне на резултатите от проекта с </a:t>
            </a:r>
            <a:r>
              <a:rPr lang="bg-BG" dirty="0" smtClean="0">
                <a:latin typeface="+mj-lt"/>
                <a:ea typeface="Times New Roman" panose="02020603050405020304" pitchFamily="18" charset="0"/>
                <a:cs typeface="Times New Roman" panose="02020603050405020304" pitchFamily="18" charset="0"/>
              </a:rPr>
              <a:t>промоция </a:t>
            </a:r>
            <a:r>
              <a:rPr lang="bg-BG" dirty="0">
                <a:latin typeface="+mj-lt"/>
                <a:ea typeface="Times New Roman" panose="02020603050405020304" pitchFamily="18" charset="0"/>
                <a:cs typeface="Times New Roman" panose="02020603050405020304" pitchFamily="18" charset="0"/>
              </a:rPr>
              <a:t>на </a:t>
            </a:r>
            <a:r>
              <a:rPr lang="bg-BG" dirty="0" smtClean="0">
                <a:latin typeface="+mj-lt"/>
                <a:ea typeface="Times New Roman" panose="02020603050405020304" pitchFamily="18" charset="0"/>
                <a:cs typeface="Times New Roman" panose="02020603050405020304" pitchFamily="18" charset="0"/>
              </a:rPr>
              <a:t>рехабилитираните църква "Свети Власие“, археологическия </a:t>
            </a:r>
            <a:r>
              <a:rPr lang="bg-BG" dirty="0">
                <a:latin typeface="+mj-lt"/>
                <a:ea typeface="Times New Roman" panose="02020603050405020304" pitchFamily="18" charset="0"/>
                <a:cs typeface="Times New Roman" panose="02020603050405020304" pitchFamily="18" charset="0"/>
              </a:rPr>
              <a:t>обект ИСАР и читалище „Георги Тодоров 1885“ с промоционално шоу за 3D видео картиране </a:t>
            </a:r>
            <a:r>
              <a:rPr lang="bg-BG" dirty="0" smtClean="0">
                <a:latin typeface="+mj-lt"/>
                <a:ea typeface="Times New Roman" panose="02020603050405020304" pitchFamily="18" charset="0"/>
                <a:cs typeface="Times New Roman" panose="02020603050405020304" pitchFamily="18" charset="0"/>
              </a:rPr>
              <a:t>проведени в </a:t>
            </a:r>
            <a:r>
              <a:rPr lang="bg-BG" dirty="0">
                <a:latin typeface="+mj-lt"/>
                <a:ea typeface="Times New Roman" panose="02020603050405020304" pitchFamily="18" charset="0"/>
                <a:cs typeface="Times New Roman" panose="02020603050405020304" pitchFamily="18" charset="0"/>
              </a:rPr>
              <a:t>Щип и </a:t>
            </a:r>
            <a:r>
              <a:rPr lang="bg-BG" dirty="0" smtClean="0">
                <a:latin typeface="+mj-lt"/>
                <a:ea typeface="Times New Roman" panose="02020603050405020304" pitchFamily="18" charset="0"/>
                <a:cs typeface="Times New Roman" panose="02020603050405020304" pitchFamily="18" charset="0"/>
              </a:rPr>
              <a:t>в </a:t>
            </a:r>
            <a:r>
              <a:rPr lang="bg-BG" dirty="0">
                <a:latin typeface="+mj-lt"/>
                <a:ea typeface="Times New Roman" panose="02020603050405020304" pitchFamily="18" charset="0"/>
                <a:cs typeface="Times New Roman" panose="02020603050405020304" pitchFamily="18" charset="0"/>
              </a:rPr>
              <a:t>Белица. По време на </a:t>
            </a:r>
            <a:r>
              <a:rPr lang="bg-BG" dirty="0" smtClean="0">
                <a:latin typeface="+mj-lt"/>
                <a:ea typeface="Times New Roman" panose="02020603050405020304" pitchFamily="18" charset="0"/>
                <a:cs typeface="Times New Roman" panose="02020603050405020304" pitchFamily="18" charset="0"/>
              </a:rPr>
              <a:t>събитията  бяха популяризирани постигнатите резултати </a:t>
            </a:r>
            <a:r>
              <a:rPr lang="bg-BG" dirty="0">
                <a:latin typeface="+mj-lt"/>
                <a:ea typeface="Times New Roman" panose="02020603050405020304" pitchFamily="18" charset="0"/>
                <a:cs typeface="Times New Roman" panose="02020603050405020304" pitchFamily="18" charset="0"/>
              </a:rPr>
              <a:t>от проекта.</a:t>
            </a:r>
            <a:endParaRPr lang="bg-BG" sz="1600" dirty="0">
              <a:latin typeface="+mj-lt"/>
              <a:ea typeface="Calibri" panose="020F0502020204030204" pitchFamily="34" charset="0"/>
              <a:cs typeface="Times New Roman" panose="02020603050405020304" pitchFamily="18" charset="0"/>
            </a:endParaRPr>
          </a:p>
          <a:p>
            <a:endParaRPr lang="bg-BG" dirty="0">
              <a:latin typeface="+mj-lt"/>
            </a:endParaRPr>
          </a:p>
        </p:txBody>
      </p:sp>
    </p:spTree>
    <p:extLst>
      <p:ext uri="{BB962C8B-B14F-4D97-AF65-F5344CB8AC3E}">
        <p14:creationId xmlns:p14="http://schemas.microsoft.com/office/powerpoint/2010/main" val="354902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43883" y="186431"/>
            <a:ext cx="8830119" cy="408373"/>
          </a:xfrm>
        </p:spPr>
        <p:txBody>
          <a:bodyPr>
            <a:normAutofit/>
          </a:bodyPr>
          <a:lstStyle/>
          <a:p>
            <a:pPr algn="ctr"/>
            <a:endParaRPr lang="bg-BG" sz="1800" dirty="0"/>
          </a:p>
        </p:txBody>
      </p:sp>
      <p:sp>
        <p:nvSpPr>
          <p:cNvPr id="3" name="Контейнер за съдържание 2"/>
          <p:cNvSpPr>
            <a:spLocks noGrp="1"/>
          </p:cNvSpPr>
          <p:nvPr>
            <p:ph idx="1"/>
          </p:nvPr>
        </p:nvSpPr>
        <p:spPr/>
        <p:txBody>
          <a:bodyPr/>
          <a:lstStyle/>
          <a:p>
            <a:endParaRPr lang="bg-BG" dirty="0"/>
          </a:p>
        </p:txBody>
      </p:sp>
      <p:pic>
        <p:nvPicPr>
          <p:cNvPr id="5" name="Картина 4"/>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2559929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310718"/>
            <a:ext cx="8596668" cy="852257"/>
          </a:xfrm>
        </p:spPr>
        <p:txBody>
          <a:bodyPr>
            <a:normAutofit/>
          </a:bodyPr>
          <a:lstStyle/>
          <a:p>
            <a:pPr algn="ctr"/>
            <a:r>
              <a:rPr lang="ru-RU" sz="2400" dirty="0" smtClean="0"/>
              <a:t>Община Белица </a:t>
            </a:r>
            <a:r>
              <a:rPr lang="ru-RU" sz="2400" dirty="0"/>
              <a:t>и </a:t>
            </a:r>
            <a:r>
              <a:rPr lang="ru-RU" sz="2400" dirty="0" err="1" smtClean="0"/>
              <a:t>читалищто</a:t>
            </a:r>
            <a:r>
              <a:rPr lang="ru-RU" sz="2400" dirty="0" smtClean="0"/>
              <a:t> </a:t>
            </a:r>
            <a:r>
              <a:rPr lang="ru-RU" sz="2400" dirty="0"/>
              <a:t>– заедно за развитието на местната икономика</a:t>
            </a:r>
            <a:endParaRPr lang="bg-BG" sz="2400" dirty="0"/>
          </a:p>
        </p:txBody>
      </p:sp>
      <p:sp>
        <p:nvSpPr>
          <p:cNvPr id="3" name="Контейнер за съдържание 2"/>
          <p:cNvSpPr>
            <a:spLocks noGrp="1"/>
          </p:cNvSpPr>
          <p:nvPr>
            <p:ph idx="1"/>
          </p:nvPr>
        </p:nvSpPr>
        <p:spPr>
          <a:xfrm>
            <a:off x="677334" y="1340528"/>
            <a:ext cx="8963816" cy="4811698"/>
          </a:xfrm>
        </p:spPr>
        <p:txBody>
          <a:bodyPr>
            <a:normAutofit/>
          </a:bodyPr>
          <a:lstStyle/>
          <a:p>
            <a:pPr algn="just"/>
            <a:r>
              <a:rPr lang="ru-RU" dirty="0" smtClean="0"/>
              <a:t>Проект „Активизиране </a:t>
            </a:r>
            <a:r>
              <a:rPr lang="ru-RU" dirty="0"/>
              <a:t>на местния потенциал – ГАЛОП</a:t>
            </a:r>
            <a:r>
              <a:rPr lang="ru-RU" dirty="0" smtClean="0"/>
              <a:t>“- 2021-2022, </a:t>
            </a:r>
            <a:r>
              <a:rPr lang="ru-RU" dirty="0"/>
              <a:t>изпълняван от Националното сдружение на общините в Република България и Норвежката асоциация на местните власти, по който Белица е избрана за пилотна </a:t>
            </a:r>
            <a:r>
              <a:rPr lang="ru-RU" dirty="0" smtClean="0"/>
              <a:t>община. Проекта е изготвен от Народно читалище «Георги Тодоров 1885» с името </a:t>
            </a:r>
            <a:r>
              <a:rPr lang="ru-RU" dirty="0"/>
              <a:t>„Работилница за традиционни занаяти „Планински знаци“ в подкрепа на местното предприемачество и развитие на туризма</a:t>
            </a:r>
            <a:r>
              <a:rPr lang="ru-RU" dirty="0" smtClean="0"/>
              <a:t>”. Основни партньори са – Община Белица  и «Народно читалище Георги Тодоров 1885». </a:t>
            </a:r>
            <a:r>
              <a:rPr lang="bg-BG" dirty="0" smtClean="0">
                <a:latin typeface="+mj-lt"/>
                <a:ea typeface="Times New Roman" panose="02020603050405020304" pitchFamily="18" charset="0"/>
                <a:cs typeface="Times New Roman" panose="02020603050405020304" pitchFamily="18" charset="0"/>
              </a:rPr>
              <a:t>Проектът </a:t>
            </a:r>
            <a:r>
              <a:rPr lang="bg-BG" dirty="0">
                <a:latin typeface="+mj-lt"/>
                <a:ea typeface="Times New Roman" panose="02020603050405020304" pitchFamily="18" charset="0"/>
                <a:cs typeface="Times New Roman" panose="02020603050405020304" pitchFamily="18" charset="0"/>
              </a:rPr>
              <a:t>ще въздейства за популяризиране на културно - историческото наследство и природно богатство на туристическа дестинация - Белица. Ще </a:t>
            </a:r>
            <a:r>
              <a:rPr lang="bg-BG" dirty="0" smtClean="0">
                <a:latin typeface="+mj-lt"/>
                <a:ea typeface="Times New Roman" panose="02020603050405020304" pitchFamily="18" charset="0"/>
                <a:cs typeface="Times New Roman" panose="02020603050405020304" pitchFamily="18" charset="0"/>
              </a:rPr>
              <a:t>спомогне </a:t>
            </a:r>
            <a:r>
              <a:rPr lang="bg-BG" dirty="0">
                <a:latin typeface="+mj-lt"/>
                <a:ea typeface="Times New Roman" panose="02020603050405020304" pitchFamily="18" charset="0"/>
                <a:cs typeface="Times New Roman" panose="02020603050405020304" pitchFamily="18" charset="0"/>
              </a:rPr>
              <a:t>за преодоляване на бедността и социалното изключване на уязвими групи лица,  чрез разкриване на нови работни места. Лицата, попадащи в целевите групи на проекта, ще имат възможност за мотивационно обучение за подобряване на жизнения си стандарт, за осигуряване на заетост, за приобщаване към общността, възможност за активно участие на пазара на труда и нов старт в </a:t>
            </a:r>
            <a:r>
              <a:rPr lang="bg-BG" dirty="0" smtClean="0">
                <a:latin typeface="+mj-lt"/>
                <a:ea typeface="Times New Roman" panose="02020603050405020304" pitchFamily="18" charset="0"/>
                <a:cs typeface="Times New Roman" panose="02020603050405020304" pitchFamily="18" charset="0"/>
              </a:rPr>
              <a:t>живота.</a:t>
            </a:r>
            <a:r>
              <a:rPr lang="bg-BG" sz="1600" dirty="0">
                <a:latin typeface="+mj-lt"/>
                <a:ea typeface="Times New Roman" panose="02020603050405020304" pitchFamily="18" charset="0"/>
                <a:cs typeface="Times New Roman" panose="02020603050405020304" pitchFamily="18" charset="0"/>
              </a:rPr>
              <a:t> </a:t>
            </a:r>
            <a:r>
              <a:rPr lang="ru-RU" dirty="0" smtClean="0"/>
              <a:t>Усилията </a:t>
            </a:r>
            <a:r>
              <a:rPr lang="ru-RU" dirty="0"/>
              <a:t>на общината по проекта ще се съчетаят с инвестициите на местната власт в основни услуги и инфраструктура, които се извършват понастоящем.</a:t>
            </a:r>
            <a:endParaRPr lang="bg-BG" dirty="0"/>
          </a:p>
        </p:txBody>
      </p:sp>
    </p:spTree>
    <p:extLst>
      <p:ext uri="{BB962C8B-B14F-4D97-AF65-F5344CB8AC3E}">
        <p14:creationId xmlns:p14="http://schemas.microsoft.com/office/powerpoint/2010/main" val="2966405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221943"/>
            <a:ext cx="8596668" cy="648069"/>
          </a:xfrm>
        </p:spPr>
        <p:txBody>
          <a:bodyPr>
            <a:normAutofit fontScale="90000"/>
          </a:bodyPr>
          <a:lstStyle/>
          <a:p>
            <a:pPr algn="ctr"/>
            <a:r>
              <a:rPr lang="ru-RU" dirty="0" smtClean="0"/>
              <a:t>Заедно </a:t>
            </a:r>
            <a:r>
              <a:rPr lang="ru-RU" dirty="0"/>
              <a:t>за </a:t>
            </a:r>
            <a:r>
              <a:rPr lang="ru-RU" dirty="0" smtClean="0"/>
              <a:t>развитие </a:t>
            </a:r>
            <a:r>
              <a:rPr lang="ru-RU" dirty="0"/>
              <a:t>на местната икономика</a:t>
            </a:r>
            <a:endParaRPr lang="bg-BG" dirty="0"/>
          </a:p>
        </p:txBody>
      </p:sp>
      <p:sp>
        <p:nvSpPr>
          <p:cNvPr id="3" name="Контейнер за съдържание 2"/>
          <p:cNvSpPr>
            <a:spLocks noGrp="1"/>
          </p:cNvSpPr>
          <p:nvPr>
            <p:ph idx="1"/>
          </p:nvPr>
        </p:nvSpPr>
        <p:spPr>
          <a:xfrm>
            <a:off x="677334" y="1162975"/>
            <a:ext cx="8596668" cy="4878387"/>
          </a:xfrm>
        </p:spPr>
        <p:txBody>
          <a:bodyPr>
            <a:normAutofit lnSpcReduction="10000"/>
          </a:bodyPr>
          <a:lstStyle/>
          <a:p>
            <a:pPr marL="0" indent="0" algn="just">
              <a:buNone/>
            </a:pPr>
            <a:r>
              <a:rPr lang="ru-RU" dirty="0"/>
              <a:t>Устойчивото развитие на туризма изисква участието на всички заинтересовани страни, както и силна политическа воля за осигуряване на широко участие и широк консенсус. Осигуряването на устойчивост на туризма е дълъг процес, който изисква постоянно наблюдение на въздействието на пътуващите върху местното население и околната среда.</a:t>
            </a:r>
          </a:p>
          <a:p>
            <a:pPr marL="0" indent="0">
              <a:buNone/>
            </a:pPr>
            <a:r>
              <a:rPr lang="ru-RU" dirty="0"/>
              <a:t>Пет са основните приоритети приложени в </a:t>
            </a:r>
            <a:r>
              <a:rPr lang="ru-RU" dirty="0" smtClean="0"/>
              <a:t>общинскта </a:t>
            </a:r>
            <a:r>
              <a:rPr lang="ru-RU" dirty="0"/>
              <a:t>програма </a:t>
            </a:r>
            <a:r>
              <a:rPr lang="ru-RU" dirty="0" smtClean="0"/>
              <a:t>в раздел туризъм за местно развитие </a:t>
            </a:r>
            <a:r>
              <a:rPr lang="ru-RU" dirty="0"/>
              <a:t>и позициониране :</a:t>
            </a:r>
          </a:p>
          <a:p>
            <a:pPr marL="0" indent="0">
              <a:buNone/>
            </a:pPr>
            <a:r>
              <a:rPr lang="ru-RU" dirty="0"/>
              <a:t>1) създаване на туристически бранд и регионална марка за качество в туризма;</a:t>
            </a:r>
          </a:p>
          <a:p>
            <a:pPr marL="0" indent="0">
              <a:buNone/>
            </a:pPr>
            <a:r>
              <a:rPr lang="ru-RU" dirty="0"/>
              <a:t>2) </a:t>
            </a:r>
            <a:r>
              <a:rPr lang="ru-RU" dirty="0" smtClean="0"/>
              <a:t>популяризирането </a:t>
            </a:r>
            <a:r>
              <a:rPr lang="ru-RU" dirty="0"/>
              <a:t>на туристическия продукт посредством рекламни кампании с фокус върху неговите уникални качества</a:t>
            </a:r>
            <a:r>
              <a:rPr lang="ru-RU" dirty="0" smtClean="0"/>
              <a:t>;</a:t>
            </a:r>
            <a:endParaRPr lang="ru-RU" dirty="0"/>
          </a:p>
          <a:p>
            <a:pPr marL="0" indent="0">
              <a:buNone/>
            </a:pPr>
            <a:r>
              <a:rPr lang="ru-RU" dirty="0" smtClean="0"/>
              <a:t>3</a:t>
            </a:r>
            <a:r>
              <a:rPr lang="ru-RU" dirty="0"/>
              <a:t>) подобряване на общата инфраструктура и достъпността на средата;</a:t>
            </a:r>
          </a:p>
          <a:p>
            <a:pPr marL="0" indent="0">
              <a:buNone/>
            </a:pPr>
            <a:r>
              <a:rPr lang="ru-RU" dirty="0"/>
              <a:t>4) институционално развитие, координация и партньорство със заинтересованите страни;</a:t>
            </a:r>
          </a:p>
          <a:p>
            <a:pPr marL="0" indent="0">
              <a:buNone/>
            </a:pPr>
            <a:r>
              <a:rPr lang="ru-RU" dirty="0"/>
              <a:t>5) устойчиво развитие на целогодишен туризъм, съобразно местните условия и специфика на туристическата среда.</a:t>
            </a:r>
          </a:p>
          <a:p>
            <a:pPr marL="0" indent="0">
              <a:buNone/>
            </a:pPr>
            <a:endParaRPr lang="ru-RU" dirty="0"/>
          </a:p>
          <a:p>
            <a:pPr marL="0" indent="0">
              <a:buNone/>
            </a:pPr>
            <a:endParaRPr lang="bg-BG" dirty="0"/>
          </a:p>
        </p:txBody>
      </p:sp>
    </p:spTree>
    <p:extLst>
      <p:ext uri="{BB962C8B-B14F-4D97-AF65-F5344CB8AC3E}">
        <p14:creationId xmlns:p14="http://schemas.microsoft.com/office/powerpoint/2010/main" val="2134672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195309"/>
            <a:ext cx="8596668" cy="1493807"/>
          </a:xfrm>
        </p:spPr>
        <p:txBody>
          <a:bodyPr>
            <a:normAutofit/>
          </a:bodyPr>
          <a:lstStyle/>
          <a:p>
            <a:pPr algn="ctr"/>
            <a:r>
              <a:rPr lang="bg-BG" dirty="0"/>
              <a:t/>
            </a:r>
            <a:br>
              <a:rPr lang="bg-BG" dirty="0"/>
            </a:br>
            <a:r>
              <a:rPr lang="bg-BG" b="1" dirty="0" smtClean="0"/>
              <a:t>БЛАГОДАРЯ ЗА ВНИМАНИЕТО !</a:t>
            </a:r>
            <a:endParaRPr lang="bg-BG" b="1" dirty="0"/>
          </a:p>
        </p:txBody>
      </p:sp>
      <p:sp>
        <p:nvSpPr>
          <p:cNvPr id="3" name="Контейнер за съдържание 2"/>
          <p:cNvSpPr>
            <a:spLocks noGrp="1"/>
          </p:cNvSpPr>
          <p:nvPr>
            <p:ph idx="1"/>
          </p:nvPr>
        </p:nvSpPr>
        <p:spPr>
          <a:xfrm>
            <a:off x="677334" y="4021584"/>
            <a:ext cx="8596668" cy="2019778"/>
          </a:xfrm>
        </p:spPr>
        <p:txBody>
          <a:bodyPr/>
          <a:lstStyle/>
          <a:p>
            <a:r>
              <a:rPr lang="bg-BG" dirty="0" smtClean="0"/>
              <a:t>Мая Падарева – секретар на Народно читалище „Георги Тодоров 1885“</a:t>
            </a:r>
          </a:p>
          <a:p>
            <a:r>
              <a:rPr lang="bg-BG" dirty="0"/>
              <a:t>т</a:t>
            </a:r>
            <a:r>
              <a:rPr lang="bg-BG" dirty="0" smtClean="0"/>
              <a:t>ел. 00359885006891; 003592227</a:t>
            </a:r>
          </a:p>
          <a:p>
            <a:r>
              <a:rPr lang="en-US" b="1" dirty="0">
                <a:hlinkClick r:id="rId2"/>
              </a:rPr>
              <a:t>http://library.belitsa.com</a:t>
            </a:r>
            <a:r>
              <a:rPr lang="en-US" b="1" dirty="0" smtClean="0">
                <a:hlinkClick r:id="rId2"/>
              </a:rPr>
              <a:t>/</a:t>
            </a:r>
            <a:endParaRPr lang="bg-BG" b="1" dirty="0" smtClean="0"/>
          </a:p>
          <a:p>
            <a:r>
              <a:rPr lang="bg-BG" dirty="0" smtClean="0"/>
              <a:t>02.12.2021</a:t>
            </a:r>
            <a:endParaRPr lang="bg-BG" dirty="0"/>
          </a:p>
          <a:p>
            <a:r>
              <a:rPr lang="bg-BG" dirty="0"/>
              <a:t>гр</a:t>
            </a:r>
            <a:r>
              <a:rPr lang="bg-BG" dirty="0" smtClean="0"/>
              <a:t>. Белица</a:t>
            </a:r>
            <a:endParaRPr lang="bg-BG" dirty="0"/>
          </a:p>
          <a:p>
            <a:endParaRPr lang="bg-BG" dirty="0"/>
          </a:p>
        </p:txBody>
      </p:sp>
      <p:pic>
        <p:nvPicPr>
          <p:cNvPr id="4" name="Картина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689116"/>
            <a:ext cx="3868033" cy="2092772"/>
          </a:xfrm>
          <a:prstGeom prst="rect">
            <a:avLst/>
          </a:prstGeom>
        </p:spPr>
      </p:pic>
    </p:spTree>
    <p:extLst>
      <p:ext uri="{BB962C8B-B14F-4D97-AF65-F5344CB8AC3E}">
        <p14:creationId xmlns:p14="http://schemas.microsoft.com/office/powerpoint/2010/main" val="2113631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186432"/>
            <a:ext cx="8596668" cy="1136342"/>
          </a:xfrm>
          <a:ln>
            <a:solidFill>
              <a:schemeClr val="accent1"/>
            </a:solidFill>
          </a:ln>
        </p:spPr>
        <p:txBody>
          <a:bodyPr>
            <a:normAutofit/>
          </a:bodyPr>
          <a:lstStyle/>
          <a:p>
            <a:pPr algn="ctr"/>
            <a:r>
              <a:rPr lang="ru-RU" sz="2000" dirty="0">
                <a:solidFill>
                  <a:srgbClr val="333333"/>
                </a:solidFill>
                <a:latin typeface="Raleway"/>
              </a:rPr>
              <a:t>ЕВРОПА </a:t>
            </a:r>
            <a:r>
              <a:rPr lang="ru-RU" sz="2000" dirty="0" smtClean="0">
                <a:solidFill>
                  <a:srgbClr val="333333"/>
                </a:solidFill>
                <a:latin typeface="Raleway"/>
              </a:rPr>
              <a:t>ДИРЕКТНО</a:t>
            </a:r>
            <a:r>
              <a:rPr lang="ru-RU" sz="2000" dirty="0">
                <a:solidFill>
                  <a:srgbClr val="333333"/>
                </a:solidFill>
                <a:latin typeface="Raleway"/>
              </a:rPr>
              <a:t/>
            </a:r>
            <a:br>
              <a:rPr lang="ru-RU" sz="2000" dirty="0">
                <a:solidFill>
                  <a:srgbClr val="333333"/>
                </a:solidFill>
                <a:latin typeface="Raleway"/>
              </a:rPr>
            </a:br>
            <a:endParaRPr lang="bg-BG" sz="2000" dirty="0"/>
          </a:p>
        </p:txBody>
      </p:sp>
      <p:sp>
        <p:nvSpPr>
          <p:cNvPr id="3" name="Контейнер за съдържание 2"/>
          <p:cNvSpPr>
            <a:spLocks noGrp="1"/>
          </p:cNvSpPr>
          <p:nvPr>
            <p:ph idx="1"/>
          </p:nvPr>
        </p:nvSpPr>
        <p:spPr>
          <a:xfrm>
            <a:off x="677334" y="1597981"/>
            <a:ext cx="8596668" cy="5007005"/>
          </a:xfrm>
        </p:spPr>
        <p:txBody>
          <a:bodyPr>
            <a:normAutofit/>
          </a:bodyPr>
          <a:lstStyle/>
          <a:p>
            <a:pPr algn="just"/>
            <a:r>
              <a:rPr lang="ru-RU" sz="1600" dirty="0">
                <a:solidFill>
                  <a:srgbClr val="333333"/>
                </a:solidFill>
                <a:latin typeface="Open Sans"/>
              </a:rPr>
              <a:t>Центровете ЕВРОПА ДИРЕКТНО работят </a:t>
            </a:r>
            <a:r>
              <a:rPr lang="ru-RU" sz="1600" dirty="0" smtClean="0">
                <a:solidFill>
                  <a:srgbClr val="333333"/>
                </a:solidFill>
                <a:latin typeface="Open Sans"/>
              </a:rPr>
              <a:t>от 2008г. в България. </a:t>
            </a:r>
            <a:r>
              <a:rPr lang="ru-RU" sz="1600" dirty="0">
                <a:solidFill>
                  <a:srgbClr val="333333"/>
                </a:solidFill>
                <a:latin typeface="Open Sans"/>
              </a:rPr>
              <a:t>Те са част от европейската мрежа от информационни центрове EUROPE </a:t>
            </a:r>
            <a:r>
              <a:rPr lang="ru-RU" sz="1600" dirty="0" smtClean="0">
                <a:solidFill>
                  <a:srgbClr val="333333"/>
                </a:solidFill>
                <a:latin typeface="Open Sans"/>
              </a:rPr>
              <a:t>DIRECT</a:t>
            </a:r>
            <a:r>
              <a:rPr lang="ru-RU" sz="1600" dirty="0">
                <a:solidFill>
                  <a:srgbClr val="333333"/>
                </a:solidFill>
                <a:latin typeface="Open Sans"/>
              </a:rPr>
              <a:t>, която се управлява от Генерална дирекция „Комуникации“ на Европейската комисия. </a:t>
            </a:r>
            <a:endParaRPr lang="ru-RU" sz="1600" dirty="0" smtClean="0">
              <a:solidFill>
                <a:srgbClr val="333333"/>
              </a:solidFill>
              <a:latin typeface="Open Sans"/>
            </a:endParaRPr>
          </a:p>
          <a:p>
            <a:pPr algn="just"/>
            <a:r>
              <a:rPr lang="ru-RU" sz="1600" dirty="0" smtClean="0">
                <a:solidFill>
                  <a:srgbClr val="333333"/>
                </a:solidFill>
                <a:latin typeface="Open Sans"/>
              </a:rPr>
              <a:t>В </a:t>
            </a:r>
            <a:r>
              <a:rPr lang="ru-RU" sz="1600" dirty="0">
                <a:solidFill>
                  <a:srgbClr val="333333"/>
                </a:solidFill>
                <a:latin typeface="Open Sans"/>
              </a:rPr>
              <a:t>държавите членки местната мрежа се управлява от съответното Представителство на Европейската комисия</a:t>
            </a:r>
            <a:r>
              <a:rPr lang="ru-RU" sz="1600" dirty="0" smtClean="0">
                <a:solidFill>
                  <a:srgbClr val="333333"/>
                </a:solidFill>
                <a:latin typeface="Open Sans"/>
              </a:rPr>
              <a:t>.</a:t>
            </a:r>
            <a:endParaRPr lang="ru-RU" sz="1600" dirty="0">
              <a:solidFill>
                <a:srgbClr val="333333"/>
              </a:solidFill>
              <a:latin typeface="Open Sans"/>
            </a:endParaRPr>
          </a:p>
          <a:p>
            <a:pPr algn="just"/>
            <a:r>
              <a:rPr lang="ru-RU" sz="1600" dirty="0">
                <a:solidFill>
                  <a:srgbClr val="333333"/>
                </a:solidFill>
                <a:latin typeface="Open Sans"/>
              </a:rPr>
              <a:t>Основната им задача е да общуват с местните общности относно ролята и дейностите на Европейския съюз като използват разнообразни комуникационни инструменти – събития, социални мрежи, публикации в медиите, електронни бюлетини, уебсайтове и др. Експертите от ЕВРОПА ДИРЕКТНО представят европейските </a:t>
            </a:r>
            <a:r>
              <a:rPr lang="ru-RU" sz="1600" dirty="0" smtClean="0">
                <a:solidFill>
                  <a:srgbClr val="333333"/>
                </a:solidFill>
                <a:latin typeface="Open Sans"/>
              </a:rPr>
              <a:t>инициативи </a:t>
            </a:r>
            <a:r>
              <a:rPr lang="ru-RU" sz="1600" dirty="0">
                <a:solidFill>
                  <a:srgbClr val="333333"/>
                </a:solidFill>
                <a:latin typeface="Open Sans"/>
              </a:rPr>
              <a:t>и политики и ги обсъждат с гражданите, събират мнения и обратна връзка и по този начин правят работата на европейските институции по-ясна, а правомощията на ЕС по-разбираеми. </a:t>
            </a:r>
            <a:endParaRPr lang="ru-RU" sz="1600" dirty="0" smtClean="0">
              <a:solidFill>
                <a:srgbClr val="333333"/>
              </a:solidFill>
              <a:latin typeface="Open Sans"/>
            </a:endParaRPr>
          </a:p>
          <a:p>
            <a:pPr algn="just"/>
            <a:r>
              <a:rPr lang="ru-RU" sz="1600" b="1" dirty="0" smtClean="0">
                <a:solidFill>
                  <a:srgbClr val="333333"/>
                </a:solidFill>
                <a:latin typeface="Open Sans"/>
              </a:rPr>
              <a:t> ЕВРОПА </a:t>
            </a:r>
            <a:r>
              <a:rPr lang="ru-RU" sz="1600" b="1" dirty="0">
                <a:solidFill>
                  <a:srgbClr val="333333"/>
                </a:solidFill>
                <a:latin typeface="Open Sans"/>
              </a:rPr>
              <a:t>ДИРЕКТНО</a:t>
            </a:r>
            <a:r>
              <a:rPr lang="ru-RU" sz="1600" dirty="0">
                <a:solidFill>
                  <a:srgbClr val="333333"/>
                </a:solidFill>
                <a:latin typeface="Open Sans"/>
              </a:rPr>
              <a:t> - </a:t>
            </a:r>
            <a:r>
              <a:rPr lang="ru-RU" sz="1600" dirty="0" smtClean="0">
                <a:solidFill>
                  <a:srgbClr val="333333"/>
                </a:solidFill>
                <a:latin typeface="Open Sans"/>
              </a:rPr>
              <a:t>Благоевград </a:t>
            </a:r>
            <a:r>
              <a:rPr lang="ru-RU" sz="1600" dirty="0">
                <a:solidFill>
                  <a:srgbClr val="333333"/>
                </a:solidFill>
                <a:latin typeface="Open Sans"/>
              </a:rPr>
              <a:t>играе ролята на средище </a:t>
            </a:r>
            <a:r>
              <a:rPr lang="ru-RU" sz="1600" dirty="0" smtClean="0">
                <a:solidFill>
                  <a:srgbClr val="333333"/>
                </a:solidFill>
                <a:latin typeface="Open Sans"/>
              </a:rPr>
              <a:t>за </a:t>
            </a:r>
            <a:r>
              <a:rPr lang="ru-RU" sz="1600" dirty="0">
                <a:solidFill>
                  <a:srgbClr val="333333"/>
                </a:solidFill>
                <a:latin typeface="Open Sans"/>
              </a:rPr>
              <a:t>различните мрежи на територията на </a:t>
            </a:r>
            <a:r>
              <a:rPr lang="ru-RU" sz="1600" dirty="0" smtClean="0">
                <a:solidFill>
                  <a:srgbClr val="333333"/>
                </a:solidFill>
                <a:latin typeface="Open Sans"/>
              </a:rPr>
              <a:t>Благоевградска </a:t>
            </a:r>
            <a:r>
              <a:rPr lang="ru-RU" sz="1600" dirty="0">
                <a:solidFill>
                  <a:srgbClr val="333333"/>
                </a:solidFill>
                <a:latin typeface="Open Sans"/>
              </a:rPr>
              <a:t>област, изпитващи необходимост от информация за политиките на Общността </a:t>
            </a:r>
            <a:r>
              <a:rPr lang="ru-RU" sz="1600" dirty="0" smtClean="0">
                <a:solidFill>
                  <a:srgbClr val="333333"/>
                </a:solidFill>
                <a:latin typeface="Open Sans"/>
              </a:rPr>
              <a:t>чрез </a:t>
            </a:r>
            <a:r>
              <a:rPr lang="ru-RU" sz="1600" dirty="0">
                <a:solidFill>
                  <a:srgbClr val="333333"/>
                </a:solidFill>
                <a:latin typeface="Open Sans"/>
              </a:rPr>
              <a:t>мрежа </a:t>
            </a:r>
            <a:r>
              <a:rPr lang="ru-RU" sz="1600" dirty="0" smtClean="0">
                <a:solidFill>
                  <a:srgbClr val="333333"/>
                </a:solidFill>
                <a:latin typeface="Open Sans"/>
              </a:rPr>
              <a:t>“Читалища”.</a:t>
            </a:r>
          </a:p>
          <a:p>
            <a:pPr algn="just"/>
            <a:r>
              <a:rPr lang="ru-RU" sz="1600" dirty="0" smtClean="0">
                <a:solidFill>
                  <a:srgbClr val="333333"/>
                </a:solidFill>
                <a:latin typeface="Open Sans"/>
              </a:rPr>
              <a:t>От 2008 година читалището е неизменен партньор на  </a:t>
            </a:r>
            <a:r>
              <a:rPr lang="ru-RU" sz="1600" dirty="0">
                <a:solidFill>
                  <a:srgbClr val="333333"/>
                </a:solidFill>
                <a:latin typeface="Open Sans"/>
              </a:rPr>
              <a:t>ЕВРОПА </a:t>
            </a:r>
            <a:r>
              <a:rPr lang="ru-RU" sz="1600" dirty="0" smtClean="0">
                <a:solidFill>
                  <a:srgbClr val="333333"/>
                </a:solidFill>
                <a:latin typeface="Open Sans"/>
              </a:rPr>
              <a:t>ДИРЕКТНО- Благоевград.</a:t>
            </a:r>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25201"/>
            <a:ext cx="1335176" cy="1335176"/>
          </a:xfrm>
          <a:prstGeom prst="rect">
            <a:avLst/>
          </a:prstGeom>
        </p:spPr>
      </p:pic>
      <p:pic>
        <p:nvPicPr>
          <p:cNvPr id="5" name="Картина 4"/>
          <p:cNvPicPr>
            <a:picLocks noChangeAspect="1"/>
          </p:cNvPicPr>
          <p:nvPr/>
        </p:nvPicPr>
        <p:blipFill>
          <a:blip r:embed="rId3"/>
          <a:stretch>
            <a:fillRect/>
          </a:stretch>
        </p:blipFill>
        <p:spPr>
          <a:xfrm>
            <a:off x="8219303" y="326404"/>
            <a:ext cx="1054699" cy="932769"/>
          </a:xfrm>
          <a:prstGeom prst="rect">
            <a:avLst/>
          </a:prstGeom>
        </p:spPr>
      </p:pic>
    </p:spTree>
    <p:extLst>
      <p:ext uri="{BB962C8B-B14F-4D97-AF65-F5344CB8AC3E}">
        <p14:creationId xmlns:p14="http://schemas.microsoft.com/office/powerpoint/2010/main" val="235932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106532"/>
            <a:ext cx="8596668" cy="994299"/>
          </a:xfrm>
        </p:spPr>
        <p:txBody>
          <a:bodyPr>
            <a:normAutofit/>
          </a:bodyPr>
          <a:lstStyle/>
          <a:p>
            <a:pPr algn="ctr"/>
            <a:r>
              <a:rPr lang="bg-BG" sz="2800" dirty="0"/>
              <a:t>Културата в Европейския </a:t>
            </a:r>
            <a:r>
              <a:rPr lang="bg-BG" sz="2800" dirty="0" smtClean="0"/>
              <a:t>съюз  </a:t>
            </a:r>
            <a:r>
              <a:rPr lang="bg-BG" sz="2800" dirty="0"/>
              <a:t/>
            </a:r>
            <a:br>
              <a:rPr lang="bg-BG" sz="2800" dirty="0"/>
            </a:br>
            <a:endParaRPr lang="bg-BG" sz="2800" dirty="0"/>
          </a:p>
        </p:txBody>
      </p:sp>
      <p:sp>
        <p:nvSpPr>
          <p:cNvPr id="3" name="Контейнер за съдържание 2"/>
          <p:cNvSpPr>
            <a:spLocks noGrp="1"/>
          </p:cNvSpPr>
          <p:nvPr>
            <p:ph idx="1"/>
          </p:nvPr>
        </p:nvSpPr>
        <p:spPr>
          <a:xfrm>
            <a:off x="677334" y="1349406"/>
            <a:ext cx="8830650" cy="4691957"/>
          </a:xfrm>
        </p:spPr>
        <p:txBody>
          <a:bodyPr>
            <a:normAutofit/>
          </a:bodyPr>
          <a:lstStyle/>
          <a:p>
            <a:pPr algn="just" defTabSz="914400">
              <a:lnSpc>
                <a:spcPct val="90000"/>
              </a:lnSpc>
              <a:buClrTx/>
              <a:buSzTx/>
            </a:pPr>
            <a:r>
              <a:rPr lang="bg-BG" sz="2000" dirty="0">
                <a:solidFill>
                  <a:prstClr val="black"/>
                </a:solidFill>
                <a:latin typeface="+mj-lt"/>
              </a:rPr>
              <a:t>Културата е сред основните двигатели на бъдещото развитие на Европейския съюз - основано на нов поглед върху общото минало, общите ценности </a:t>
            </a:r>
            <a:r>
              <a:rPr lang="bg-BG" sz="2000" dirty="0" smtClean="0">
                <a:solidFill>
                  <a:prstClr val="black"/>
                </a:solidFill>
                <a:latin typeface="+mj-lt"/>
              </a:rPr>
              <a:t>и обединяващите </a:t>
            </a:r>
            <a:r>
              <a:rPr lang="bg-BG" sz="2000" dirty="0">
                <a:solidFill>
                  <a:prstClr val="black"/>
                </a:solidFill>
                <a:latin typeface="+mj-lt"/>
              </a:rPr>
              <a:t>връзки между европейските граждани.</a:t>
            </a:r>
          </a:p>
          <a:p>
            <a:r>
              <a:rPr lang="ru-RU" sz="2000" dirty="0" smtClean="0">
                <a:solidFill>
                  <a:schemeClr val="tx1"/>
                </a:solidFill>
                <a:latin typeface="+mj-lt"/>
              </a:rPr>
              <a:t>В помощ на читалищата в България към Министерство на културата на Република България са създадените Регионални </a:t>
            </a:r>
            <a:r>
              <a:rPr lang="ru-RU" sz="2000" dirty="0">
                <a:solidFill>
                  <a:schemeClr val="tx1"/>
                </a:solidFill>
                <a:latin typeface="+mj-lt"/>
              </a:rPr>
              <a:t>експертно-консултантски и информационни центрове „Читалища” /РЕКИЦ</a:t>
            </a:r>
            <a:r>
              <a:rPr lang="ru-RU" sz="2000" dirty="0" smtClean="0">
                <a:solidFill>
                  <a:schemeClr val="tx1"/>
                </a:solidFill>
                <a:latin typeface="+mj-lt"/>
              </a:rPr>
              <a:t>/</a:t>
            </a:r>
            <a:endParaRPr lang="ru-RU" sz="2000" dirty="0">
              <a:solidFill>
                <a:schemeClr val="tx1"/>
              </a:solidFill>
              <a:latin typeface="+mj-lt"/>
            </a:endParaRPr>
          </a:p>
          <a:p>
            <a:r>
              <a:rPr lang="ru-RU" sz="2000" dirty="0" smtClean="0">
                <a:solidFill>
                  <a:schemeClr val="tx1"/>
                </a:solidFill>
                <a:latin typeface="+mj-lt"/>
              </a:rPr>
              <a:t>РЕКИЦ подпомагат Министерството на културата при провеждането на националните и европейски политики към читалищата основани </a:t>
            </a:r>
            <a:r>
              <a:rPr lang="ru-RU" sz="2000" dirty="0">
                <a:solidFill>
                  <a:schemeClr val="tx1"/>
                </a:solidFill>
                <a:latin typeface="+mj-lt"/>
              </a:rPr>
              <a:t>на принципите на децентрализацията, съхраняване на местните традиции и активното гражданско участие. Те осъществяват дейности за читалищата от цялата област, на чиято територия </a:t>
            </a:r>
            <a:r>
              <a:rPr lang="ru-RU" sz="2000" dirty="0" smtClean="0">
                <a:solidFill>
                  <a:schemeClr val="tx1"/>
                </a:solidFill>
                <a:latin typeface="+mj-lt"/>
              </a:rPr>
              <a:t>функционират в строго специфичната им дейност и в новите форми на работа свързани с директивите на ЕС.</a:t>
            </a:r>
            <a:endParaRPr lang="bg-BG" sz="2000" dirty="0">
              <a:solidFill>
                <a:schemeClr val="tx1"/>
              </a:solidFill>
              <a:latin typeface="+mj-lt"/>
            </a:endParaRPr>
          </a:p>
        </p:txBody>
      </p:sp>
      <p:pic>
        <p:nvPicPr>
          <p:cNvPr id="4" name="Картина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15" y="266330"/>
            <a:ext cx="990600" cy="736600"/>
          </a:xfrm>
          <a:prstGeom prst="rect">
            <a:avLst/>
          </a:prstGeom>
        </p:spPr>
      </p:pic>
      <p:pic>
        <p:nvPicPr>
          <p:cNvPr id="5" name="Картина 4"/>
          <p:cNvPicPr>
            <a:picLocks noChangeAspect="1"/>
          </p:cNvPicPr>
          <p:nvPr/>
        </p:nvPicPr>
        <p:blipFill>
          <a:blip r:embed="rId3"/>
          <a:stretch>
            <a:fillRect/>
          </a:stretch>
        </p:blipFill>
        <p:spPr>
          <a:xfrm>
            <a:off x="8086139" y="217195"/>
            <a:ext cx="1054699" cy="932769"/>
          </a:xfrm>
          <a:prstGeom prst="rect">
            <a:avLst/>
          </a:prstGeom>
        </p:spPr>
      </p:pic>
    </p:spTree>
    <p:extLst>
      <p:ext uri="{BB962C8B-B14F-4D97-AF65-F5344CB8AC3E}">
        <p14:creationId xmlns:p14="http://schemas.microsoft.com/office/powerpoint/2010/main" val="222245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01841" y="319597"/>
            <a:ext cx="9152877" cy="1109708"/>
          </a:xfrm>
        </p:spPr>
        <p:txBody>
          <a:bodyPr>
            <a:normAutofit/>
          </a:bodyPr>
          <a:lstStyle/>
          <a:p>
            <a:pPr algn="ctr"/>
            <a:r>
              <a:rPr lang="ru-RU" sz="1800" dirty="0" smtClean="0"/>
              <a:t>Програмата ИНТЕРРЕГ </a:t>
            </a:r>
            <a:r>
              <a:rPr lang="ru-RU" sz="1800" dirty="0"/>
              <a:t>– ИПП България – Северна Македония </a:t>
            </a:r>
            <a:endParaRPr lang="bg-BG" sz="1800" dirty="0"/>
          </a:p>
        </p:txBody>
      </p:sp>
      <p:sp>
        <p:nvSpPr>
          <p:cNvPr id="3" name="Контейнер за съдържание 2"/>
          <p:cNvSpPr>
            <a:spLocks noGrp="1"/>
          </p:cNvSpPr>
          <p:nvPr>
            <p:ph idx="1"/>
          </p:nvPr>
        </p:nvSpPr>
        <p:spPr>
          <a:xfrm>
            <a:off x="677334" y="1606859"/>
            <a:ext cx="8596668" cy="4216892"/>
          </a:xfrm>
        </p:spPr>
        <p:txBody>
          <a:bodyPr>
            <a:normAutofit lnSpcReduction="10000"/>
          </a:bodyPr>
          <a:lstStyle/>
          <a:p>
            <a:r>
              <a:rPr lang="ru-RU" dirty="0"/>
              <a:t>ИНТЕРРЕГ – ИПП България – Северна Македония </a:t>
            </a:r>
            <a:r>
              <a:rPr lang="ru-RU" dirty="0" smtClean="0"/>
              <a:t> </a:t>
            </a:r>
            <a:r>
              <a:rPr lang="ru-RU" dirty="0"/>
              <a:t>е програма за трансгранично сътрудничество, финансирана от </a:t>
            </a:r>
            <a:r>
              <a:rPr lang="ru-RU" dirty="0" smtClean="0"/>
              <a:t>Европейския </a:t>
            </a:r>
            <a:r>
              <a:rPr lang="ru-RU" dirty="0"/>
              <a:t>съюз със средства по Инструмента за предприсъединителна </a:t>
            </a:r>
            <a:r>
              <a:rPr lang="ru-RU" dirty="0" smtClean="0"/>
              <a:t>помощ.</a:t>
            </a:r>
          </a:p>
          <a:p>
            <a:r>
              <a:rPr lang="ru-RU" dirty="0" smtClean="0"/>
              <a:t>Общата цел на програмата </a:t>
            </a:r>
            <a:r>
              <a:rPr lang="ru-RU" dirty="0"/>
              <a:t>е засилване на трансграничното сътрудничество между хората и институциите в региона с цел съвместно справяне с общите предизвикателства и използване на неоползотворения потенциал за развитие на </a:t>
            </a:r>
            <a:r>
              <a:rPr lang="ru-RU" dirty="0" smtClean="0"/>
              <a:t>трансграничничните региони </a:t>
            </a:r>
            <a:r>
              <a:rPr lang="ru-RU" dirty="0"/>
              <a:t>чрез </a:t>
            </a:r>
            <a:r>
              <a:rPr lang="ru-RU" dirty="0" smtClean="0"/>
              <a:t>ефикасно използване </a:t>
            </a:r>
            <a:r>
              <a:rPr lang="ru-RU" dirty="0"/>
              <a:t>на ресурсите</a:t>
            </a:r>
            <a:r>
              <a:rPr lang="ru-RU" dirty="0" smtClean="0"/>
              <a:t>.</a:t>
            </a:r>
            <a:endParaRPr lang="ru-RU" dirty="0"/>
          </a:p>
          <a:p>
            <a:r>
              <a:rPr lang="ru-RU" dirty="0"/>
              <a:t>Регионите, които програмата обхваща са област Кюстендил и област Благоевград на територията на България и Североизточен, Източен и Югоизточен планов регион в </a:t>
            </a:r>
            <a:r>
              <a:rPr lang="ru-RU" dirty="0" smtClean="0"/>
              <a:t>Македония.</a:t>
            </a:r>
          </a:p>
          <a:p>
            <a:r>
              <a:rPr lang="bg-BG" dirty="0" smtClean="0"/>
              <a:t>Повече от 10 години читалището е реализирало редица съвместни проекти свързани с развитието на общността с Източен планов регион на Северна Македония.</a:t>
            </a:r>
            <a:endParaRPr lang="bg-BG" dirty="0"/>
          </a:p>
        </p:txBody>
      </p:sp>
      <p:pic>
        <p:nvPicPr>
          <p:cNvPr id="4" name="Картина 3"/>
          <p:cNvPicPr>
            <a:picLocks noChangeAspect="1"/>
          </p:cNvPicPr>
          <p:nvPr/>
        </p:nvPicPr>
        <p:blipFill>
          <a:blip r:embed="rId2"/>
          <a:stretch>
            <a:fillRect/>
          </a:stretch>
        </p:blipFill>
        <p:spPr>
          <a:xfrm>
            <a:off x="381741" y="497788"/>
            <a:ext cx="1272138" cy="753326"/>
          </a:xfrm>
          <a:prstGeom prst="rect">
            <a:avLst/>
          </a:prstGeom>
        </p:spPr>
      </p:pic>
      <p:pic>
        <p:nvPicPr>
          <p:cNvPr id="5" name="Картина 4"/>
          <p:cNvPicPr>
            <a:picLocks noChangeAspect="1"/>
          </p:cNvPicPr>
          <p:nvPr/>
        </p:nvPicPr>
        <p:blipFill>
          <a:blip r:embed="rId3"/>
          <a:stretch>
            <a:fillRect/>
          </a:stretch>
        </p:blipFill>
        <p:spPr>
          <a:xfrm>
            <a:off x="8400019" y="585313"/>
            <a:ext cx="1054699" cy="932769"/>
          </a:xfrm>
          <a:prstGeom prst="rect">
            <a:avLst/>
          </a:prstGeom>
        </p:spPr>
      </p:pic>
    </p:spTree>
    <p:extLst>
      <p:ext uri="{BB962C8B-B14F-4D97-AF65-F5344CB8AC3E}">
        <p14:creationId xmlns:p14="http://schemas.microsoft.com/office/powerpoint/2010/main" val="197306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213064"/>
            <a:ext cx="8596668" cy="1074198"/>
          </a:xfrm>
        </p:spPr>
        <p:txBody>
          <a:bodyPr>
            <a:normAutofit/>
          </a:bodyPr>
          <a:lstStyle/>
          <a:p>
            <a:pPr algn="ctr"/>
            <a:r>
              <a:rPr lang="bg-BG" sz="2800" dirty="0" smtClean="0"/>
              <a:t>Община Белица</a:t>
            </a:r>
            <a:endParaRPr lang="bg-BG" sz="2800" dirty="0"/>
          </a:p>
        </p:txBody>
      </p:sp>
      <p:sp>
        <p:nvSpPr>
          <p:cNvPr id="3" name="Контейнер за съдържание 2"/>
          <p:cNvSpPr>
            <a:spLocks noGrp="1"/>
          </p:cNvSpPr>
          <p:nvPr>
            <p:ph idx="1"/>
          </p:nvPr>
        </p:nvSpPr>
        <p:spPr>
          <a:xfrm>
            <a:off x="677334" y="1429305"/>
            <a:ext cx="8795140" cy="4612057"/>
          </a:xfrm>
        </p:spPr>
        <p:txBody>
          <a:bodyPr>
            <a:normAutofit/>
          </a:bodyPr>
          <a:lstStyle/>
          <a:p>
            <a:pPr algn="just"/>
            <a:r>
              <a:rPr lang="ru-RU" dirty="0"/>
              <a:t>Изграждането на партньорства за местно икономическо развитие </a:t>
            </a:r>
            <a:r>
              <a:rPr lang="ru-RU" dirty="0" smtClean="0"/>
              <a:t>дава възможност </a:t>
            </a:r>
            <a:r>
              <a:rPr lang="ru-RU" dirty="0"/>
              <a:t>на общините да постигнат повече </a:t>
            </a:r>
            <a:r>
              <a:rPr lang="ru-RU" dirty="0" smtClean="0"/>
              <a:t>с </a:t>
            </a:r>
            <a:r>
              <a:rPr lang="ru-RU" dirty="0"/>
              <a:t>местни </a:t>
            </a:r>
            <a:r>
              <a:rPr lang="ru-RU" dirty="0" smtClean="0"/>
              <a:t>средства, да </a:t>
            </a:r>
            <a:r>
              <a:rPr lang="ru-RU" dirty="0"/>
              <a:t>реализират по-голяма икономическа целесъобразност и да </a:t>
            </a:r>
            <a:r>
              <a:rPr lang="ru-RU" dirty="0" smtClean="0"/>
              <a:t>укрепят потенциала </a:t>
            </a:r>
            <a:r>
              <a:rPr lang="ru-RU" dirty="0"/>
              <a:t>за разкриване на нови пътища към </a:t>
            </a:r>
            <a:r>
              <a:rPr lang="ru-RU" dirty="0" smtClean="0"/>
              <a:t>привличане </a:t>
            </a:r>
            <a:r>
              <a:rPr lang="ru-RU" dirty="0"/>
              <a:t>на </a:t>
            </a:r>
            <a:r>
              <a:rPr lang="ru-RU" dirty="0" smtClean="0"/>
              <a:t>средства. Партньорствата </a:t>
            </a:r>
            <a:r>
              <a:rPr lang="ru-RU" dirty="0"/>
              <a:t>целят изграждане на връзки между различните местни </a:t>
            </a:r>
            <a:r>
              <a:rPr lang="ru-RU" dirty="0" smtClean="0"/>
              <a:t>субекти с </a:t>
            </a:r>
            <a:r>
              <a:rPr lang="ru-RU" dirty="0"/>
              <a:t>влияние върху местното икономическо развитие в рамка за осигуряване </a:t>
            </a:r>
            <a:r>
              <a:rPr lang="ru-RU" dirty="0" smtClean="0"/>
              <a:t>на успешно </a:t>
            </a:r>
            <a:r>
              <a:rPr lang="ru-RU" dirty="0"/>
              <a:t>и устойчиво местно икономическо развитие. </a:t>
            </a:r>
            <a:r>
              <a:rPr lang="ru-RU" dirty="0" smtClean="0"/>
              <a:t>Следвайки тази максима кметът на Община Белица Радослав Ревански създаде екипи от специалисти и протегна ръка за съвместна работа на всички структури и бизнеса на местно, регионално и национално ниво.</a:t>
            </a:r>
          </a:p>
          <a:p>
            <a:pPr algn="just"/>
            <a:r>
              <a:rPr lang="ru-RU" dirty="0" smtClean="0"/>
              <a:t>Един от многобройните партньори на Община Белица е Народно читалище «Георги Тодоров 1885».</a:t>
            </a:r>
          </a:p>
        </p:txBody>
      </p:sp>
      <p:pic>
        <p:nvPicPr>
          <p:cNvPr id="4" name="Картина 3"/>
          <p:cNvPicPr>
            <a:picLocks noChangeAspect="1"/>
          </p:cNvPicPr>
          <p:nvPr/>
        </p:nvPicPr>
        <p:blipFill>
          <a:blip r:embed="rId2"/>
          <a:stretch>
            <a:fillRect/>
          </a:stretch>
        </p:blipFill>
        <p:spPr>
          <a:xfrm>
            <a:off x="7779189" y="213064"/>
            <a:ext cx="1054699" cy="932769"/>
          </a:xfrm>
          <a:prstGeom prst="rect">
            <a:avLst/>
          </a:prstGeom>
        </p:spPr>
      </p:pic>
      <p:pic>
        <p:nvPicPr>
          <p:cNvPr id="5" name="Картина 4"/>
          <p:cNvPicPr>
            <a:picLocks noChangeAspect="1"/>
          </p:cNvPicPr>
          <p:nvPr/>
        </p:nvPicPr>
        <p:blipFill>
          <a:blip r:embed="rId3"/>
          <a:stretch>
            <a:fillRect/>
          </a:stretch>
        </p:blipFill>
        <p:spPr>
          <a:xfrm>
            <a:off x="1203083" y="146002"/>
            <a:ext cx="1103472" cy="999831"/>
          </a:xfrm>
          <a:prstGeom prst="rect">
            <a:avLst/>
          </a:prstGeom>
        </p:spPr>
      </p:pic>
    </p:spTree>
    <p:extLst>
      <p:ext uri="{BB962C8B-B14F-4D97-AF65-F5344CB8AC3E}">
        <p14:creationId xmlns:p14="http://schemas.microsoft.com/office/powerpoint/2010/main" val="151180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301841"/>
            <a:ext cx="8596668" cy="843378"/>
          </a:xfrm>
        </p:spPr>
        <p:txBody>
          <a:bodyPr>
            <a:normAutofit fontScale="90000"/>
          </a:bodyPr>
          <a:lstStyle/>
          <a:p>
            <a:pPr algn="ctr"/>
            <a:r>
              <a:rPr lang="ru-RU" sz="2800" dirty="0" smtClean="0"/>
              <a:t>ФОРУМ</a:t>
            </a:r>
            <a:r>
              <a:rPr lang="ru-RU" sz="2800" dirty="0"/>
              <a:t/>
            </a:r>
            <a:br>
              <a:rPr lang="ru-RU" sz="2800" dirty="0"/>
            </a:br>
            <a:r>
              <a:rPr lang="ru-RU" sz="2800" dirty="0"/>
              <a:t>Устойчив туризъм: Икономически ползи за общността</a:t>
            </a:r>
            <a:br>
              <a:rPr lang="ru-RU" sz="2800" dirty="0"/>
            </a:br>
            <a:r>
              <a:rPr lang="ru-RU" sz="2800" dirty="0"/>
              <a:t/>
            </a:r>
            <a:br>
              <a:rPr lang="ru-RU" sz="2800" dirty="0"/>
            </a:br>
            <a:endParaRPr lang="bg-BG" sz="2800" dirty="0"/>
          </a:p>
        </p:txBody>
      </p:sp>
      <p:sp>
        <p:nvSpPr>
          <p:cNvPr id="3" name="Контейнер за съдържание 2"/>
          <p:cNvSpPr>
            <a:spLocks noGrp="1"/>
          </p:cNvSpPr>
          <p:nvPr>
            <p:ph idx="1"/>
          </p:nvPr>
        </p:nvSpPr>
        <p:spPr>
          <a:xfrm>
            <a:off x="677334" y="3000653"/>
            <a:ext cx="8596668" cy="3551068"/>
          </a:xfrm>
        </p:spPr>
        <p:txBody>
          <a:bodyPr>
            <a:normAutofit fontScale="47500" lnSpcReduction="20000"/>
          </a:bodyPr>
          <a:lstStyle/>
          <a:p>
            <a:pPr algn="just"/>
            <a:endParaRPr lang="ru-RU" sz="2000" i="1" dirty="0" smtClean="0"/>
          </a:p>
          <a:p>
            <a:pPr algn="just"/>
            <a:r>
              <a:rPr lang="ru-RU" sz="4000" i="1" dirty="0" smtClean="0"/>
              <a:t>Развитието на устойчивия туризъм изисква </a:t>
            </a:r>
            <a:r>
              <a:rPr lang="ru-RU" sz="4000" i="1" dirty="0"/>
              <a:t>информираното участие на всички заинтересовани страни, както и силно политическо ръководство за да се осигури широко участие и изграждане на консенсус. Постигането на устойчив туризъм е непрекъснат процес и изисква постоянен мониторинг на въздействията и прилагане на съответните превантивни и/или коригиращи мерки когато е необходимо</a:t>
            </a:r>
            <a:r>
              <a:rPr lang="ru-RU" sz="4000" i="1" dirty="0" smtClean="0"/>
              <a:t>.</a:t>
            </a:r>
            <a:endParaRPr lang="ru-RU" sz="4000" i="1" dirty="0"/>
          </a:p>
          <a:p>
            <a:pPr algn="just"/>
            <a:r>
              <a:rPr lang="ru-RU" sz="4000" i="1" dirty="0"/>
              <a:t>Устойчивият </a:t>
            </a:r>
            <a:r>
              <a:rPr lang="ru-RU" sz="4000" i="1" dirty="0" smtClean="0"/>
              <a:t>туризъм трябва </a:t>
            </a:r>
            <a:r>
              <a:rPr lang="ru-RU" sz="4000" i="1" dirty="0"/>
              <a:t>да поддържа високо ниво на задоволеност на туристите, да им предостави съдържателно преживяване, повишавайки информираността им относно проблеми свързани с устойчивостта и да ги приканва към устойчиви туристически практики</a:t>
            </a:r>
            <a:r>
              <a:rPr lang="ru-RU" sz="4000" i="1" dirty="0" smtClean="0"/>
              <a:t>.</a:t>
            </a:r>
          </a:p>
        </p:txBody>
      </p:sp>
      <p:pic>
        <p:nvPicPr>
          <p:cNvPr id="4" name="Картина 3"/>
          <p:cNvPicPr>
            <a:picLocks noChangeAspect="1"/>
          </p:cNvPicPr>
          <p:nvPr/>
        </p:nvPicPr>
        <p:blipFill>
          <a:blip r:embed="rId2"/>
          <a:stretch>
            <a:fillRect/>
          </a:stretch>
        </p:blipFill>
        <p:spPr>
          <a:xfrm>
            <a:off x="843378" y="1629719"/>
            <a:ext cx="2991775" cy="1220013"/>
          </a:xfrm>
          <a:prstGeom prst="rect">
            <a:avLst/>
          </a:prstGeom>
        </p:spPr>
      </p:pic>
    </p:spTree>
    <p:extLst>
      <p:ext uri="{BB962C8B-B14F-4D97-AF65-F5344CB8AC3E}">
        <p14:creationId xmlns:p14="http://schemas.microsoft.com/office/powerpoint/2010/main" val="331408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124288"/>
            <a:ext cx="8596668" cy="887766"/>
          </a:xfrm>
        </p:spPr>
        <p:txBody>
          <a:bodyPr>
            <a:noAutofit/>
          </a:bodyPr>
          <a:lstStyle/>
          <a:p>
            <a:pPr algn="ctr"/>
            <a:r>
              <a:rPr lang="bg-BG" sz="2400" smtClean="0"/>
              <a:t/>
            </a:r>
            <a:br>
              <a:rPr lang="bg-BG" sz="2400" smtClean="0"/>
            </a:br>
            <a:r>
              <a:rPr lang="bg-BG" sz="2400" smtClean="0"/>
              <a:t>Роля </a:t>
            </a:r>
            <a:r>
              <a:rPr lang="bg-BG" sz="2400" dirty="0" smtClean="0"/>
              <a:t>на читалището в местното развитие</a:t>
            </a:r>
            <a:endParaRPr lang="bg-BG" sz="2400" dirty="0"/>
          </a:p>
        </p:txBody>
      </p:sp>
      <p:sp>
        <p:nvSpPr>
          <p:cNvPr id="3" name="Контейнер за съдържание 2"/>
          <p:cNvSpPr>
            <a:spLocks noGrp="1"/>
          </p:cNvSpPr>
          <p:nvPr>
            <p:ph idx="1"/>
          </p:nvPr>
        </p:nvSpPr>
        <p:spPr>
          <a:xfrm>
            <a:off x="301841" y="1136342"/>
            <a:ext cx="9632272" cy="5033640"/>
          </a:xfrm>
        </p:spPr>
        <p:txBody>
          <a:bodyPr>
            <a:noAutofit/>
          </a:bodyPr>
          <a:lstStyle/>
          <a:p>
            <a:endParaRPr lang="ru-RU" dirty="0"/>
          </a:p>
          <a:p>
            <a:r>
              <a:rPr lang="ru-RU" dirty="0" smtClean="0"/>
              <a:t>Възможностите </a:t>
            </a:r>
            <a:r>
              <a:rPr lang="ru-RU" dirty="0"/>
              <a:t>на читалището като притегателен </a:t>
            </a:r>
            <a:r>
              <a:rPr lang="ru-RU" dirty="0" smtClean="0"/>
              <a:t>център </a:t>
            </a:r>
            <a:r>
              <a:rPr lang="ru-RU" dirty="0"/>
              <a:t>в областта на публичните дейности, основани на ЗНЧ, неговия устав, </a:t>
            </a:r>
            <a:r>
              <a:rPr lang="ru-RU" dirty="0" smtClean="0"/>
              <a:t>структурата </a:t>
            </a:r>
            <a:r>
              <a:rPr lang="ru-RU" dirty="0"/>
              <a:t>и опита на екипа и на </a:t>
            </a:r>
            <a:r>
              <a:rPr lang="ru-RU" dirty="0" smtClean="0"/>
              <a:t>неговите </a:t>
            </a:r>
            <a:r>
              <a:rPr lang="ru-RU" dirty="0"/>
              <a:t>партньори – представители на местната </a:t>
            </a:r>
            <a:r>
              <a:rPr lang="ru-RU" dirty="0" smtClean="0"/>
              <a:t>влас, национални и регионални институции </a:t>
            </a:r>
            <a:r>
              <a:rPr lang="ru-RU" dirty="0"/>
              <a:t>и </a:t>
            </a:r>
            <a:r>
              <a:rPr lang="ru-RU" dirty="0" smtClean="0"/>
              <a:t>организиции и доверието </a:t>
            </a:r>
            <a:r>
              <a:rPr lang="ru-RU" dirty="0"/>
              <a:t>към </a:t>
            </a:r>
            <a:r>
              <a:rPr lang="ru-RU" dirty="0" smtClean="0"/>
              <a:t>него, </a:t>
            </a:r>
            <a:r>
              <a:rPr lang="ru-RU" dirty="0"/>
              <a:t>като гражданска </a:t>
            </a:r>
            <a:r>
              <a:rPr lang="ru-RU" dirty="0" smtClean="0"/>
              <a:t>организация на местно ниво, мотивираха настоятелството и екипа на читалището </a:t>
            </a:r>
            <a:r>
              <a:rPr lang="ru-RU" dirty="0"/>
              <a:t>за предприемане на конкретни </a:t>
            </a:r>
            <a:r>
              <a:rPr lang="ru-RU" dirty="0" smtClean="0"/>
              <a:t>действия за подпомагане развитието </a:t>
            </a:r>
            <a:r>
              <a:rPr lang="ru-RU" dirty="0"/>
              <a:t>на туризма в общината</a:t>
            </a:r>
            <a:r>
              <a:rPr lang="ru-RU" dirty="0" smtClean="0"/>
              <a:t>.</a:t>
            </a:r>
          </a:p>
          <a:p>
            <a:pPr marL="0" indent="0">
              <a:buNone/>
            </a:pPr>
            <a:r>
              <a:rPr lang="ru-RU" i="1" dirty="0" smtClean="0"/>
              <a:t>                                          ПЪРВИ СТЪПКИ В ТУРИЗМА :</a:t>
            </a:r>
            <a:endParaRPr lang="ru-RU" i="1" dirty="0"/>
          </a:p>
          <a:p>
            <a:r>
              <a:rPr lang="ru-RU" dirty="0" smtClean="0"/>
              <a:t>1996 </a:t>
            </a:r>
            <a:r>
              <a:rPr lang="ru-RU" dirty="0"/>
              <a:t>г. съвместни дейности по  Програма „ПРЕСТ” на Британския НОУ ХАУ фонд за развитие на екотуризма в Пиринския край и нейният приемник </a:t>
            </a:r>
            <a:r>
              <a:rPr lang="ru-RU" dirty="0" smtClean="0"/>
              <a:t>ПТФ-Благоевград </a:t>
            </a:r>
            <a:r>
              <a:rPr lang="ru-RU" dirty="0"/>
              <a:t>с председател на </a:t>
            </a:r>
            <a:r>
              <a:rPr lang="ru-RU" dirty="0" err="1"/>
              <a:t>сдружението</a:t>
            </a:r>
            <a:r>
              <a:rPr lang="ru-RU" dirty="0"/>
              <a:t> </a:t>
            </a:r>
            <a:r>
              <a:rPr lang="ru-RU" dirty="0" err="1" smtClean="0"/>
              <a:t>Симана</a:t>
            </a:r>
            <a:r>
              <a:rPr lang="ru-RU" dirty="0" smtClean="0"/>
              <a:t> Марковска, </a:t>
            </a:r>
            <a:r>
              <a:rPr lang="ru-RU" dirty="0"/>
              <a:t>върху анализа и състоянието на туристическия ресурс в Белица и общината  и програми за развитието на екотуризма </a:t>
            </a:r>
            <a:r>
              <a:rPr lang="ru-RU" dirty="0" smtClean="0"/>
              <a:t>и в  </a:t>
            </a:r>
            <a:r>
              <a:rPr lang="ru-RU" dirty="0"/>
              <a:t>НП „Рила”</a:t>
            </a:r>
          </a:p>
          <a:p>
            <a:r>
              <a:rPr lang="ru-RU" dirty="0" smtClean="0"/>
              <a:t>1997 </a:t>
            </a:r>
            <a:r>
              <a:rPr lang="ru-RU" dirty="0"/>
              <a:t>г. </a:t>
            </a:r>
            <a:r>
              <a:rPr lang="ru-RU" dirty="0" smtClean="0"/>
              <a:t>«Опита </a:t>
            </a:r>
            <a:r>
              <a:rPr lang="ru-RU" dirty="0"/>
              <a:t>на с. Момчиловци в развитието на селския </a:t>
            </a:r>
            <a:r>
              <a:rPr lang="ru-RU" dirty="0" smtClean="0"/>
              <a:t>туризъм» </a:t>
            </a:r>
            <a:r>
              <a:rPr lang="ru-RU" dirty="0"/>
              <a:t>– </a:t>
            </a:r>
            <a:r>
              <a:rPr lang="ru-RU" dirty="0" smtClean="0"/>
              <a:t>среща- разговор </a:t>
            </a:r>
            <a:r>
              <a:rPr lang="ru-RU" dirty="0"/>
              <a:t>с </a:t>
            </a:r>
            <a:r>
              <a:rPr lang="ru-RU" dirty="0" smtClean="0"/>
              <a:t>бившя кмет </a:t>
            </a:r>
            <a:r>
              <a:rPr lang="ru-RU" dirty="0"/>
              <a:t>на селото  </a:t>
            </a:r>
            <a:r>
              <a:rPr lang="ru-RU" dirty="0" smtClean="0"/>
              <a:t>Дора </a:t>
            </a:r>
            <a:r>
              <a:rPr lang="ru-RU" dirty="0"/>
              <a:t>Янкова с населението /директен разговор с въпроси и отговори по местната кабелна </a:t>
            </a:r>
            <a:r>
              <a:rPr lang="ru-RU" dirty="0" smtClean="0"/>
              <a:t>ТВ  с общността/.</a:t>
            </a:r>
            <a:endParaRPr lang="ru-RU" dirty="0"/>
          </a:p>
        </p:txBody>
      </p:sp>
    </p:spTree>
    <p:extLst>
      <p:ext uri="{BB962C8B-B14F-4D97-AF65-F5344CB8AC3E}">
        <p14:creationId xmlns:p14="http://schemas.microsoft.com/office/powerpoint/2010/main" val="411062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77334" y="266330"/>
            <a:ext cx="8596668" cy="665825"/>
          </a:xfrm>
        </p:spPr>
        <p:txBody>
          <a:bodyPr>
            <a:normAutofit/>
          </a:bodyPr>
          <a:lstStyle/>
          <a:p>
            <a:pPr algn="ctr"/>
            <a:r>
              <a:rPr lang="ru-RU" sz="2000" dirty="0"/>
              <a:t>Ролята на читалището в местното развитие</a:t>
            </a:r>
            <a:endParaRPr lang="bg-BG" sz="2000" dirty="0"/>
          </a:p>
        </p:txBody>
      </p:sp>
      <p:sp>
        <p:nvSpPr>
          <p:cNvPr id="3" name="Контейнер за съдържание 2"/>
          <p:cNvSpPr>
            <a:spLocks noGrp="1"/>
          </p:cNvSpPr>
          <p:nvPr>
            <p:ph idx="1"/>
          </p:nvPr>
        </p:nvSpPr>
        <p:spPr>
          <a:xfrm>
            <a:off x="677334" y="1207363"/>
            <a:ext cx="8596668" cy="4833999"/>
          </a:xfrm>
        </p:spPr>
        <p:txBody>
          <a:bodyPr/>
          <a:lstStyle/>
          <a:p>
            <a:r>
              <a:rPr lang="ru-RU" dirty="0"/>
              <a:t>2000 г. – анкетиране на </a:t>
            </a:r>
            <a:r>
              <a:rPr lang="ru-RU" dirty="0" smtClean="0"/>
              <a:t>граждани и семейства, </a:t>
            </a:r>
            <a:r>
              <a:rPr lang="ru-RU" dirty="0"/>
              <a:t>заинтересовани от </a:t>
            </a:r>
            <a:r>
              <a:rPr lang="ru-RU" dirty="0" smtClean="0"/>
              <a:t>предлагане  </a:t>
            </a:r>
            <a:r>
              <a:rPr lang="ru-RU" dirty="0"/>
              <a:t>на туристически услуги </a:t>
            </a:r>
            <a:r>
              <a:rPr lang="ru-RU" dirty="0" smtClean="0"/>
              <a:t>и къщи за гости и </a:t>
            </a:r>
            <a:r>
              <a:rPr lang="ru-RU" dirty="0"/>
              <a:t>създаване на информационна банка (леглова база и </a:t>
            </a:r>
            <a:r>
              <a:rPr lang="ru-RU" dirty="0" smtClean="0"/>
              <a:t>видове </a:t>
            </a:r>
            <a:r>
              <a:rPr lang="ru-RU" dirty="0"/>
              <a:t>туристически услуги);</a:t>
            </a:r>
          </a:p>
          <a:p>
            <a:r>
              <a:rPr lang="ru-RU" dirty="0"/>
              <a:t>08.11.2000 г.  – регистриране на Туристически информационен център към НЧ „Георги Тодоров 1885”  - допълнителна дейност (с Решение №71 на Окръжен съд - Благоевград).</a:t>
            </a:r>
          </a:p>
          <a:p>
            <a:r>
              <a:rPr lang="ru-RU" dirty="0" smtClean="0"/>
              <a:t>2000 г.Привличане </a:t>
            </a:r>
            <a:r>
              <a:rPr lang="ru-RU" dirty="0"/>
              <a:t>вниманието на националните и регионални медии за възможностите за развитие на туризма в Община Белица чрез </a:t>
            </a:r>
            <a:r>
              <a:rPr lang="ru-RU" dirty="0" smtClean="0"/>
              <a:t>, дискусионен форум, организиране </a:t>
            </a:r>
            <a:r>
              <a:rPr lang="ru-RU" dirty="0"/>
              <a:t>на спортни и културни изяви </a:t>
            </a:r>
            <a:r>
              <a:rPr lang="ru-RU" dirty="0" smtClean="0"/>
              <a:t>/„</a:t>
            </a:r>
            <a:r>
              <a:rPr lang="ru-RU" dirty="0"/>
              <a:t>Зимна фиеста – Семково – 2000”, Ученическа спартакиада, Културни </a:t>
            </a:r>
            <a:r>
              <a:rPr lang="ru-RU" dirty="0" smtClean="0"/>
              <a:t>събития/.</a:t>
            </a:r>
            <a:endParaRPr lang="ru-RU" dirty="0"/>
          </a:p>
          <a:p>
            <a:r>
              <a:rPr lang="ru-RU" dirty="0" smtClean="0"/>
              <a:t>По покана на изп. директор на Международната организация за защита правата на животните  «Четири лапи» д-р Амир Кхалил в рамките на 5 години  читалището активно участва  в организацията при изграждане на парка за танцуващи мечки и </a:t>
            </a:r>
            <a:r>
              <a:rPr lang="ru-RU" dirty="0" err="1" smtClean="0"/>
              <a:t>официалното</a:t>
            </a:r>
            <a:r>
              <a:rPr lang="ru-RU" dirty="0" smtClean="0"/>
              <a:t> му откриване 17.11.2000 г. Първи парк за мечки, 05.06.2006 </a:t>
            </a:r>
            <a:r>
              <a:rPr lang="ru-RU" dirty="0"/>
              <a:t>г. </a:t>
            </a:r>
            <a:r>
              <a:rPr lang="ru-RU" dirty="0" smtClean="0"/>
              <a:t>разширението </a:t>
            </a:r>
            <a:r>
              <a:rPr lang="ru-RU" dirty="0"/>
              <a:t>на парка.</a:t>
            </a:r>
          </a:p>
          <a:p>
            <a:endParaRPr lang="bg-BG" dirty="0"/>
          </a:p>
        </p:txBody>
      </p:sp>
    </p:spTree>
    <p:extLst>
      <p:ext uri="{BB962C8B-B14F-4D97-AF65-F5344CB8AC3E}">
        <p14:creationId xmlns:p14="http://schemas.microsoft.com/office/powerpoint/2010/main" val="2329713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2069</TotalTime>
  <Words>3087</Words>
  <Application>Microsoft Office PowerPoint</Application>
  <PresentationFormat>Широк екран</PresentationFormat>
  <Paragraphs>100</Paragraphs>
  <Slides>22</Slides>
  <Notes>0</Notes>
  <HiddenSlides>0</HiddenSlides>
  <MMClips>0</MMClips>
  <ScaleCrop>false</ScaleCrop>
  <HeadingPairs>
    <vt:vector size="6" baseType="variant">
      <vt:variant>
        <vt:lpstr>Използвани шрифтове</vt:lpstr>
      </vt:variant>
      <vt:variant>
        <vt:i4>11</vt:i4>
      </vt:variant>
      <vt:variant>
        <vt:lpstr>Тема</vt:lpstr>
      </vt:variant>
      <vt:variant>
        <vt:i4>1</vt:i4>
      </vt:variant>
      <vt:variant>
        <vt:lpstr>Заглавия на слайдовете</vt:lpstr>
      </vt:variant>
      <vt:variant>
        <vt:i4>22</vt:i4>
      </vt:variant>
    </vt:vector>
  </HeadingPairs>
  <TitlesOfParts>
    <vt:vector size="34" baseType="lpstr">
      <vt:lpstr>Arial</vt:lpstr>
      <vt:lpstr>Calibri</vt:lpstr>
      <vt:lpstr>Constantia</vt:lpstr>
      <vt:lpstr>Open Sans</vt:lpstr>
      <vt:lpstr>Optima</vt:lpstr>
      <vt:lpstr>Raleway</vt:lpstr>
      <vt:lpstr>Symbol</vt:lpstr>
      <vt:lpstr>Times New Roman</vt:lpstr>
      <vt:lpstr>Trebuchet MS</vt:lpstr>
      <vt:lpstr>Verdana</vt:lpstr>
      <vt:lpstr>Wingdings 3</vt:lpstr>
      <vt:lpstr>Аспект</vt:lpstr>
      <vt:lpstr>ФОРУМ Устойчив туризъм: Икономически ползи за общността </vt:lpstr>
      <vt:lpstr>Презентация на PowerPoint</vt:lpstr>
      <vt:lpstr>ЕВРОПА ДИРЕКТНО </vt:lpstr>
      <vt:lpstr>Културата в Европейския съюз   </vt:lpstr>
      <vt:lpstr>Програмата ИНТЕРРЕГ – ИПП България – Северна Македония </vt:lpstr>
      <vt:lpstr>Община Белица</vt:lpstr>
      <vt:lpstr>ФОРУМ Устойчив туризъм: Икономически ползи за общността  </vt:lpstr>
      <vt:lpstr> Роля на читалището в местното развитие</vt:lpstr>
      <vt:lpstr>Ролята на читалището в местното развитие</vt:lpstr>
      <vt:lpstr>Подобряване на туристическия потенциал на региона  за по-добро запазване и устойчиво използване на природното и културното наследство  </vt:lpstr>
      <vt:lpstr>Подобряване на туристическия потенциал на региона  за по-добро запазване и устойчиво използване на природното и културното наследство </vt:lpstr>
      <vt:lpstr>Подобряване на туристическия потенциал на региона  за по-добро запазване и устойчиво използване на природното и културното наследство </vt:lpstr>
      <vt:lpstr>Подобряване на туристическия потенциал на региона  за по-добро запазване и устойчиво използване на природното и културното наследство </vt:lpstr>
      <vt:lpstr>Подобряване на туристическия потенциал на региона  за по-добро запазване и устойчиво използване на природното и културното наследство </vt:lpstr>
      <vt:lpstr>Основни дейности и ползи от  Проект „Културен мост през вековете“ финансиран по програма Интеррег - ИПП ТГС България – Република Северна  Македония 2014-2020 г. с договор за субсидия  № РД-02-29-231 / 04.09.2019 г. </vt:lpstr>
      <vt:lpstr>Основни дейности и ползи от  Проект „Културен мост през вековете“ финансиран по програма Интеррег - ИПП ТГС България – Република Северна  Македония 2014-2020 г. с договор за субсидия № РД-02-29-231 / 04.09.2019 г. </vt:lpstr>
      <vt:lpstr>Основни дейности и ползи от  Проект „Културен мост през вековете“ финансиран по програма Интеррег - ИПП ТГС България – Република Северна  Македония 2014-2020 г. с договор за субсидия № РД-02-29-231 / 04.09.2019 г.  РЕЗУЛТАТИ ОТ ПРОЕКТА : </vt:lpstr>
      <vt:lpstr>Основни дейности и ползи от  Проект „Културен мост през вековете“ финансиран по програма Интеррег - ИПП ТГС България – Република Северна  Македония 2014-2020 г. с договор за субсидия № РД-02-29-231 / 04.09.2019 г. </vt:lpstr>
      <vt:lpstr>Основни дейности и ползи от  Проект „Културен мост през вековете“ финансиран по програма Интеррег - ИПП ТГС България – Република Северна  Македония 2014-2020 г. с договор за субсидия № РД-02-29-231 / 04.09.2019 г. </vt:lpstr>
      <vt:lpstr>Община Белица и читалищто – заедно за развитието на местната икономика</vt:lpstr>
      <vt:lpstr>Заедно за развитие на местната икономика</vt:lpstr>
      <vt:lpstr> БЛАГОДАРЯ ЗА ВНИМАНИЕТО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GTodorov</dc:creator>
  <cp:lastModifiedBy>GTodorov</cp:lastModifiedBy>
  <cp:revision>348</cp:revision>
  <cp:lastPrinted>2021-12-02T08:12:21Z</cp:lastPrinted>
  <dcterms:created xsi:type="dcterms:W3CDTF">2021-10-18T06:15:10Z</dcterms:created>
  <dcterms:modified xsi:type="dcterms:W3CDTF">2021-12-02T08:36:13Z</dcterms:modified>
</cp:coreProperties>
</file>